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8" r:id="rId4"/>
    <p:sldId id="273" r:id="rId5"/>
    <p:sldId id="276" r:id="rId6"/>
    <p:sldId id="262" r:id="rId7"/>
    <p:sldId id="279" r:id="rId8"/>
    <p:sldId id="265" r:id="rId9"/>
    <p:sldId id="296" r:id="rId10"/>
    <p:sldId id="293" r:id="rId11"/>
    <p:sldId id="294" r:id="rId12"/>
    <p:sldId id="295" r:id="rId13"/>
    <p:sldId id="274" r:id="rId14"/>
    <p:sldId id="300" r:id="rId15"/>
    <p:sldId id="264" r:id="rId16"/>
    <p:sldId id="303" r:id="rId17"/>
    <p:sldId id="305" r:id="rId18"/>
    <p:sldId id="302" r:id="rId19"/>
    <p:sldId id="267" r:id="rId20"/>
    <p:sldId id="301" r:id="rId21"/>
    <p:sldId id="275"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830"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CAB43-34BF-45E6-A6C6-E81314A325E6}" type="datetimeFigureOut">
              <a:rPr lang="fr-FR" smtClean="0"/>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314478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CAB43-34BF-45E6-A6C6-E81314A325E6}" type="datetimeFigureOut">
              <a:rPr lang="fr-FR" smtClean="0"/>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164305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CAB43-34BF-45E6-A6C6-E81314A325E6}" type="datetimeFigureOut">
              <a:rPr lang="fr-FR" smtClean="0"/>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165805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CAB43-34BF-45E6-A6C6-E81314A325E6}" type="datetimeFigureOut">
              <a:rPr lang="fr-FR" smtClean="0"/>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331600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CAB43-34BF-45E6-A6C6-E81314A325E6}" type="datetimeFigureOut">
              <a:rPr lang="fr-FR" smtClean="0"/>
              <a:t>19/01/2016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99116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CAB43-34BF-45E6-A6C6-E81314A325E6}" type="datetimeFigureOut">
              <a:rPr lang="fr-FR" smtClean="0"/>
              <a:t>19/01/2016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365489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CAB43-34BF-45E6-A6C6-E81314A325E6}" type="datetimeFigureOut">
              <a:rPr lang="fr-FR" smtClean="0"/>
              <a:t>19/01/2016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212387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CAB43-34BF-45E6-A6C6-E81314A325E6}" type="datetimeFigureOut">
              <a:rPr lang="fr-FR" smtClean="0"/>
              <a:t>19/01/2016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153715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CAB43-34BF-45E6-A6C6-E81314A325E6}" type="datetimeFigureOut">
              <a:rPr lang="fr-FR" smtClean="0"/>
              <a:t>19/01/2016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135584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CAB43-34BF-45E6-A6C6-E81314A325E6}" type="datetimeFigureOut">
              <a:rPr lang="fr-FR" smtClean="0"/>
              <a:t>19/01/2016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227061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CAB43-34BF-45E6-A6C6-E81314A325E6}" type="datetimeFigureOut">
              <a:rPr lang="fr-FR" smtClean="0"/>
              <a:t>19/01/2016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7617475-A18E-49FE-9763-C9693C9526FC}" type="slidenum">
              <a:rPr lang="fr-FR" smtClean="0"/>
              <a:t>‹N°›</a:t>
            </a:fld>
            <a:endParaRPr lang="fr-FR"/>
          </a:p>
        </p:txBody>
      </p:sp>
    </p:spTree>
    <p:extLst>
      <p:ext uri="{BB962C8B-B14F-4D97-AF65-F5344CB8AC3E}">
        <p14:creationId xmlns:p14="http://schemas.microsoft.com/office/powerpoint/2010/main" val="417215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CAB43-34BF-45E6-A6C6-E81314A325E6}" type="datetimeFigureOut">
              <a:rPr lang="fr-FR" smtClean="0"/>
              <a:t>19/01/2016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17475-A18E-49FE-9763-C9693C9526FC}" type="slidenum">
              <a:rPr lang="fr-FR" smtClean="0"/>
              <a:t>‹N°›</a:t>
            </a:fld>
            <a:endParaRPr lang="fr-FR"/>
          </a:p>
        </p:txBody>
      </p:sp>
    </p:spTree>
    <p:extLst>
      <p:ext uri="{BB962C8B-B14F-4D97-AF65-F5344CB8AC3E}">
        <p14:creationId xmlns:p14="http://schemas.microsoft.com/office/powerpoint/2010/main" val="180608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www.jeuneafrique.com/289127/economie/marocain-banque-populaire-se-lance-microfinance-cote-divoir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aip.ci/ouverture-de-la-premiere-agence-datlantic-microfinance-for-africa-cote-divoire-a-yopougon-abidjan-2/"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news.abidjan.net/h/576828.html"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news.abidjan.net/photos/album.asp?id=27442"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png"/><Relationship Id="rId5" Type="http://schemas.microsoft.com/office/2007/relationships/media" Target="../media/media3.mp3"/><Relationship Id="rId10" Type="http://schemas.openxmlformats.org/officeDocument/2006/relationships/image" Target="../media/image16.png"/><Relationship Id="rId4" Type="http://schemas.openxmlformats.org/officeDocument/2006/relationships/audio" Target="../media/media2.MP3"/><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2060848"/>
            <a:ext cx="6696744" cy="1904118"/>
          </a:xfrm>
        </p:spPr>
        <p:txBody>
          <a:bodyPr>
            <a:noAutofit/>
          </a:bodyPr>
          <a:lstStyle/>
          <a:p>
            <a:r>
              <a:rPr lang="fr-FR" b="1" dirty="0" smtClean="0">
                <a:solidFill>
                  <a:schemeClr val="accent6">
                    <a:lumMod val="75000"/>
                  </a:schemeClr>
                </a:solidFill>
                <a:latin typeface="Cambria" panose="02040503050406030204" pitchFamily="18" charset="0"/>
              </a:rPr>
              <a:t>RELATION PRESSE</a:t>
            </a:r>
          </a:p>
          <a:p>
            <a:r>
              <a:rPr lang="fr-FR" b="1" dirty="0" smtClean="0">
                <a:solidFill>
                  <a:schemeClr val="accent6">
                    <a:lumMod val="75000"/>
                  </a:schemeClr>
                </a:solidFill>
                <a:latin typeface="Cambria" panose="02040503050406030204" pitchFamily="18" charset="0"/>
              </a:rPr>
              <a:t>Inauguration  Première </a:t>
            </a:r>
            <a:r>
              <a:rPr lang="fr-FR" b="1" dirty="0">
                <a:solidFill>
                  <a:schemeClr val="accent6">
                    <a:lumMod val="75000"/>
                  </a:schemeClr>
                </a:solidFill>
                <a:latin typeface="Cambria" panose="02040503050406030204" pitchFamily="18" charset="0"/>
              </a:rPr>
              <a:t>agence </a:t>
            </a:r>
            <a:endParaRPr lang="fr-FR" b="1" dirty="0" smtClean="0">
              <a:solidFill>
                <a:schemeClr val="accent6">
                  <a:lumMod val="75000"/>
                </a:schemeClr>
              </a:solidFill>
              <a:latin typeface="Cambria" panose="02040503050406030204" pitchFamily="18" charset="0"/>
            </a:endParaRPr>
          </a:p>
          <a:p>
            <a:r>
              <a:rPr lang="fr-FR" b="1" dirty="0" smtClean="0">
                <a:solidFill>
                  <a:schemeClr val="accent6">
                    <a:lumMod val="50000"/>
                  </a:schemeClr>
                </a:solidFill>
                <a:latin typeface="Cambria" panose="02040503050406030204" pitchFamily="18" charset="0"/>
              </a:rPr>
              <a:t>Mardi 22 </a:t>
            </a:r>
            <a:r>
              <a:rPr lang="fr-FR" b="1" dirty="0" smtClean="0">
                <a:solidFill>
                  <a:schemeClr val="accent6">
                    <a:lumMod val="50000"/>
                  </a:schemeClr>
                </a:solidFill>
                <a:latin typeface="Cambria" panose="02040503050406030204" pitchFamily="18" charset="0"/>
              </a:rPr>
              <a:t>décembre 2015 </a:t>
            </a:r>
            <a:endParaRPr lang="fr-FR" b="1" dirty="0" smtClean="0">
              <a:solidFill>
                <a:schemeClr val="accent6">
                  <a:lumMod val="50000"/>
                </a:schemeClr>
              </a:solidFill>
              <a:latin typeface="Cambria" panose="02040503050406030204" pitchFamily="18" charset="0"/>
            </a:endParaRPr>
          </a:p>
        </p:txBody>
      </p:sp>
      <p:pic>
        <p:nvPicPr>
          <p:cNvPr id="1026" name="Picture 2" descr="C:\Users\amifa\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409279"/>
            <a:ext cx="3757786" cy="3304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592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fr-FR" dirty="0" smtClean="0">
              <a:latin typeface="Bebas Neue" pitchFamily="34" charset="0"/>
            </a:endParaRPr>
          </a:p>
          <a:p>
            <a:pPr marL="0" indent="0" algn="ctr">
              <a:buNone/>
            </a:pPr>
            <a:endParaRPr lang="fr-FR" dirty="0">
              <a:latin typeface="Bebas Neue" pitchFamily="34" charset="0"/>
            </a:endParaRPr>
          </a:p>
          <a:p>
            <a:pPr marL="0" indent="0" algn="ctr">
              <a:buNone/>
            </a:pPr>
            <a:r>
              <a:rPr lang="fr-FR" sz="4400" b="1" dirty="0" smtClean="0">
                <a:solidFill>
                  <a:schemeClr val="accent6">
                    <a:lumMod val="50000"/>
                  </a:schemeClr>
                </a:solidFill>
                <a:latin typeface="Bebas Neue" pitchFamily="34" charset="0"/>
              </a:rPr>
              <a:t>PRESSE HEBDOMADAIRE</a:t>
            </a:r>
            <a:endParaRPr lang="fr-FR" sz="4400" b="1" dirty="0">
              <a:solidFill>
                <a:schemeClr val="accent6">
                  <a:lumMod val="50000"/>
                </a:schemeClr>
              </a:solidFill>
              <a:latin typeface="Bebas Neue" pitchFamily="34" charset="0"/>
            </a:endParaRPr>
          </a:p>
        </p:txBody>
      </p:sp>
    </p:spTree>
    <p:extLst>
      <p:ext uri="{BB962C8B-B14F-4D97-AF65-F5344CB8AC3E}">
        <p14:creationId xmlns:p14="http://schemas.microsoft.com/office/powerpoint/2010/main" val="437803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a:t/>
            </a:r>
            <a:br>
              <a:rPr lang="fr-FR" b="1" dirty="0"/>
            </a:br>
            <a:r>
              <a:rPr lang="fr-FR" b="1" dirty="0" smtClean="0">
                <a:latin typeface="Bebas Neue" pitchFamily="34" charset="0"/>
              </a:rPr>
              <a:t>SUPPORT: Le journal de l’</a:t>
            </a:r>
            <a:r>
              <a:rPr lang="fr-FR" b="1" dirty="0">
                <a:latin typeface="Bebas Neue" pitchFamily="34" charset="0"/>
              </a:rPr>
              <a:t>é</a:t>
            </a:r>
            <a:r>
              <a:rPr lang="fr-FR" b="1" dirty="0" smtClean="0">
                <a:latin typeface="Bebas Neue" pitchFamily="34" charset="0"/>
              </a:rPr>
              <a:t>conomie</a:t>
            </a:r>
            <a:r>
              <a:rPr lang="fr-FR" b="1" dirty="0">
                <a:latin typeface="Bebas Neue" pitchFamily="34" charset="0"/>
              </a:rPr>
              <a:t>, </a:t>
            </a:r>
            <a:r>
              <a:rPr lang="fr-FR" b="1" dirty="0" smtClean="0">
                <a:latin typeface="Bebas Neue" pitchFamily="34" charset="0"/>
              </a:rPr>
              <a:t>N°343</a:t>
            </a:r>
            <a:br>
              <a:rPr lang="fr-FR" b="1" dirty="0" smtClean="0">
                <a:latin typeface="Bebas Neue" pitchFamily="34" charset="0"/>
              </a:rPr>
            </a:br>
            <a:r>
              <a:rPr lang="fr-FR" b="1" dirty="0" smtClean="0">
                <a:solidFill>
                  <a:schemeClr val="accent6">
                    <a:lumMod val="75000"/>
                  </a:schemeClr>
                </a:solidFill>
                <a:latin typeface="Bebas Neue" pitchFamily="34" charset="0"/>
              </a:rPr>
              <a:t>Du lundi 04 Janvier </a:t>
            </a:r>
            <a:r>
              <a:rPr lang="fr-FR" b="1" dirty="0">
                <a:latin typeface="Bebas Neue" pitchFamily="34" charset="0"/>
              </a:rPr>
              <a:t/>
            </a:r>
            <a:br>
              <a:rPr lang="fr-FR" b="1" dirty="0">
                <a:latin typeface="Bebas Neue" pitchFamily="34" charset="0"/>
              </a:rPr>
            </a:br>
            <a:r>
              <a:rPr lang="fr-FR" b="1" dirty="0" smtClean="0"/>
              <a:t/>
            </a:r>
            <a:br>
              <a:rPr lang="fr-FR" b="1" dirty="0" smtClean="0"/>
            </a:br>
            <a:endParaRPr lang="fr-FR" b="1"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772816"/>
            <a:ext cx="4911436" cy="474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amifa\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010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latin typeface="Bebas Neue" pitchFamily="34" charset="0"/>
              </a:rPr>
              <a:t>SUPPORT: Jeune Afrique</a:t>
            </a:r>
            <a:br>
              <a:rPr lang="fr-FR" sz="4000" b="1" dirty="0" smtClean="0">
                <a:latin typeface="Bebas Neue" pitchFamily="34" charset="0"/>
              </a:rPr>
            </a:br>
            <a:r>
              <a:rPr lang="fr-FR" sz="4000" b="1" dirty="0" smtClean="0">
                <a:solidFill>
                  <a:schemeClr val="accent6">
                    <a:lumMod val="75000"/>
                  </a:schemeClr>
                </a:solidFill>
                <a:latin typeface="Bebas Neue" pitchFamily="34" charset="0"/>
              </a:rPr>
              <a:t>voir lien ci-dessous</a:t>
            </a:r>
            <a:endParaRPr lang="fr-FR" sz="4000" b="1" dirty="0">
              <a:solidFill>
                <a:schemeClr val="accent6">
                  <a:lumMod val="75000"/>
                </a:schemeClr>
              </a:solidFill>
              <a:latin typeface="Bebas Neue" pitchFamily="34" charset="0"/>
            </a:endParaRPr>
          </a:p>
        </p:txBody>
      </p:sp>
      <p:pic>
        <p:nvPicPr>
          <p:cNvPr id="10242" name="Picture 2" descr="C:\Users\HP P3500\Desktop\DOC PRESSE AMIFA\AMIFA JEUNE AFRIQUE.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780928"/>
            <a:ext cx="2904955" cy="237797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HP P3500\Desktop\DOC PRESSE AMIFA\AMIFA JEUNE AFRIQUE 2.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419872" y="2862605"/>
            <a:ext cx="3078878" cy="3602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1560" y="1939252"/>
            <a:ext cx="7128792" cy="646331"/>
          </a:xfrm>
          <a:prstGeom prst="rect">
            <a:avLst/>
          </a:prstGeom>
        </p:spPr>
        <p:txBody>
          <a:bodyPr wrap="square">
            <a:spAutoFit/>
          </a:bodyPr>
          <a:lstStyle/>
          <a:p>
            <a:r>
              <a:rPr lang="fr-FR" u="sng" dirty="0">
                <a:latin typeface="Cambria" panose="02040503050406030204" pitchFamily="18" charset="0"/>
                <a:hlinkClick r:id="rId4"/>
              </a:rPr>
              <a:t>http://www.jeuneafrique.com/289127/economie/marocain-banque-populaire-se-lance-microfinance-cote-divoire/</a:t>
            </a:r>
            <a:endParaRPr lang="fr-FR" dirty="0">
              <a:latin typeface="Cambria" panose="02040503050406030204" pitchFamily="18" charset="0"/>
            </a:endParaRPr>
          </a:p>
        </p:txBody>
      </p:sp>
      <p:pic>
        <p:nvPicPr>
          <p:cNvPr id="14" name="Picture 2" descr="C:\Users\amifa\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886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2980928"/>
          </a:xfrm>
        </p:spPr>
        <p:txBody>
          <a:bodyPr/>
          <a:lstStyle/>
          <a:p>
            <a:pPr marL="0" indent="0" algn="ctr">
              <a:buNone/>
            </a:pPr>
            <a:endParaRPr lang="fr-FR" dirty="0" smtClean="0"/>
          </a:p>
          <a:p>
            <a:pPr marL="0" indent="0" algn="ctr">
              <a:buNone/>
            </a:pPr>
            <a:endParaRPr lang="fr-FR" sz="4000" b="1" dirty="0" smtClean="0">
              <a:solidFill>
                <a:schemeClr val="accent6">
                  <a:lumMod val="50000"/>
                </a:schemeClr>
              </a:solidFill>
              <a:latin typeface="Bebas Neue" pitchFamily="34" charset="0"/>
            </a:endParaRPr>
          </a:p>
          <a:p>
            <a:pPr marL="0" indent="0" algn="ctr">
              <a:buNone/>
            </a:pPr>
            <a:r>
              <a:rPr lang="fr-FR" sz="4000" b="1" dirty="0" smtClean="0">
                <a:solidFill>
                  <a:schemeClr val="accent6">
                    <a:lumMod val="50000"/>
                  </a:schemeClr>
                </a:solidFill>
                <a:latin typeface="Bebas Neue" pitchFamily="34" charset="0"/>
              </a:rPr>
              <a:t>PRESSE MENSUELLE</a:t>
            </a:r>
          </a:p>
        </p:txBody>
      </p:sp>
    </p:spTree>
    <p:extLst>
      <p:ext uri="{BB962C8B-B14F-4D97-AF65-F5344CB8AC3E}">
        <p14:creationId xmlns:p14="http://schemas.microsoft.com/office/powerpoint/2010/main" val="4294423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9"/>
            <a:ext cx="8229600" cy="1368152"/>
          </a:xfrm>
        </p:spPr>
        <p:txBody>
          <a:bodyPr/>
          <a:lstStyle/>
          <a:p>
            <a:pPr marL="0" indent="0" algn="ctr">
              <a:buNone/>
            </a:pPr>
            <a:r>
              <a:rPr lang="fr-FR" sz="4000" b="1" dirty="0" smtClean="0">
                <a:solidFill>
                  <a:schemeClr val="accent6">
                    <a:lumMod val="50000"/>
                  </a:schemeClr>
                </a:solidFill>
                <a:latin typeface="Bebas Neue" pitchFamily="34" charset="0"/>
              </a:rPr>
              <a:t>SUPPORT : </a:t>
            </a:r>
            <a:r>
              <a:rPr lang="fr-FR" sz="4000" b="1" dirty="0" smtClean="0">
                <a:latin typeface="Bebas Neue" pitchFamily="34" charset="0"/>
              </a:rPr>
              <a:t>TYCOON</a:t>
            </a:r>
            <a:endParaRPr lang="fr-FR" sz="4000" b="1" dirty="0">
              <a:latin typeface="Bebas Neue" pitchFamily="34" charset="0"/>
            </a:endParaRPr>
          </a:p>
          <a:p>
            <a:pPr marL="0" indent="0" algn="ctr">
              <a:buNone/>
            </a:pPr>
            <a:r>
              <a:rPr lang="fr-FR" sz="2000" dirty="0" smtClean="0">
                <a:latin typeface="Cambria" panose="02040503050406030204" pitchFamily="18" charset="0"/>
              </a:rPr>
              <a:t>Le prochain numéro TYCOON paraitra au mois de Février .</a:t>
            </a:r>
            <a:endParaRPr lang="fr-FR" sz="2000" dirty="0">
              <a:latin typeface="Cambria" panose="020405030504060302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771" y="1913735"/>
            <a:ext cx="6201641" cy="416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C:\Users\amifa\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464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3268960"/>
          </a:xfrm>
        </p:spPr>
        <p:txBody>
          <a:bodyPr>
            <a:normAutofit/>
          </a:bodyPr>
          <a:lstStyle/>
          <a:p>
            <a:pPr marL="0" indent="0" algn="ctr">
              <a:buNone/>
            </a:pPr>
            <a:endParaRPr lang="fr-FR" sz="6000" dirty="0" smtClean="0">
              <a:latin typeface="Book Antiqua" panose="02040602050305030304" pitchFamily="18" charset="0"/>
            </a:endParaRPr>
          </a:p>
          <a:p>
            <a:pPr marL="0" indent="0" algn="ctr">
              <a:buNone/>
            </a:pPr>
            <a:r>
              <a:rPr lang="fr-FR" sz="4000" b="1" dirty="0" smtClean="0">
                <a:solidFill>
                  <a:schemeClr val="accent6">
                    <a:lumMod val="50000"/>
                  </a:schemeClr>
                </a:solidFill>
                <a:latin typeface="Bebas Neue" pitchFamily="34" charset="0"/>
              </a:rPr>
              <a:t>WEB</a:t>
            </a:r>
            <a:endParaRPr lang="fr-FR" sz="4000" b="1" dirty="0">
              <a:solidFill>
                <a:schemeClr val="accent6">
                  <a:lumMod val="50000"/>
                </a:schemeClr>
              </a:solidFill>
              <a:latin typeface="Bebas Neue" pitchFamily="34" charset="0"/>
            </a:endParaRPr>
          </a:p>
        </p:txBody>
      </p:sp>
    </p:spTree>
    <p:extLst>
      <p:ext uri="{BB962C8B-B14F-4D97-AF65-F5344CB8AC3E}">
        <p14:creationId xmlns:p14="http://schemas.microsoft.com/office/powerpoint/2010/main" val="177797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r>
              <a:rPr lang="fr-FR" sz="4000" b="1" dirty="0" smtClean="0">
                <a:latin typeface="Bebas Neue" pitchFamily="34" charset="0"/>
              </a:rPr>
              <a:t/>
            </a:r>
            <a:br>
              <a:rPr lang="fr-FR" sz="4000" b="1" dirty="0" smtClean="0">
                <a:latin typeface="Bebas Neue" pitchFamily="34" charset="0"/>
              </a:rPr>
            </a:br>
            <a:r>
              <a:rPr lang="fr-FR" sz="4000" b="1" dirty="0" smtClean="0">
                <a:latin typeface="Bebas Neue" pitchFamily="34" charset="0"/>
              </a:rPr>
              <a:t>Support: AIP</a:t>
            </a:r>
            <a:br>
              <a:rPr lang="fr-FR" sz="4000" b="1" dirty="0" smtClean="0">
                <a:latin typeface="Bebas Neue" pitchFamily="34" charset="0"/>
              </a:rPr>
            </a:br>
            <a:endParaRPr lang="fr-FR" sz="4000" b="1" dirty="0">
              <a:solidFill>
                <a:srgbClr val="FF0000"/>
              </a:solidFill>
              <a:latin typeface="Bebas Neue" pitchFamily="34" charset="0"/>
            </a:endParaRPr>
          </a:p>
        </p:txBody>
      </p:sp>
      <p:sp>
        <p:nvSpPr>
          <p:cNvPr id="3" name="Rectangle 2"/>
          <p:cNvSpPr/>
          <p:nvPr/>
        </p:nvSpPr>
        <p:spPr>
          <a:xfrm>
            <a:off x="2286000" y="2828836"/>
            <a:ext cx="4572000" cy="369332"/>
          </a:xfrm>
          <a:prstGeom prst="rect">
            <a:avLst/>
          </a:prstGeom>
        </p:spPr>
        <p:txBody>
          <a:bodyPr>
            <a:spAutoFit/>
          </a:bodyPr>
          <a:lstStyle/>
          <a:p>
            <a:r>
              <a:rPr lang="fr-FR" dirty="0" smtClean="0"/>
              <a:t> </a:t>
            </a:r>
            <a:endParaRPr lang="fr-FR" dirty="0"/>
          </a:p>
        </p:txBody>
      </p:sp>
      <p:pic>
        <p:nvPicPr>
          <p:cNvPr id="12" name="Image 11"/>
          <p:cNvPicPr/>
          <p:nvPr/>
        </p:nvPicPr>
        <p:blipFill rotWithShape="1">
          <a:blip r:embed="rId2"/>
          <a:srcRect l="12977" t="13799" r="13486" b="36203"/>
          <a:stretch/>
        </p:blipFill>
        <p:spPr bwMode="auto">
          <a:xfrm>
            <a:off x="612875" y="2438398"/>
            <a:ext cx="7918250" cy="364470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628696" y="1340767"/>
            <a:ext cx="7757098" cy="646331"/>
          </a:xfrm>
          <a:prstGeom prst="rect">
            <a:avLst/>
          </a:prstGeom>
        </p:spPr>
        <p:txBody>
          <a:bodyPr wrap="square">
            <a:spAutoFit/>
          </a:bodyPr>
          <a:lstStyle/>
          <a:p>
            <a:r>
              <a:rPr lang="fr-FR" dirty="0">
                <a:latin typeface="Cambria" panose="02040503050406030204" pitchFamily="18" charset="0"/>
                <a:hlinkClick r:id="rId3"/>
              </a:rPr>
              <a:t>http://</a:t>
            </a:r>
            <a:r>
              <a:rPr lang="fr-FR" dirty="0" smtClean="0">
                <a:latin typeface="Cambria" panose="02040503050406030204" pitchFamily="18" charset="0"/>
                <a:hlinkClick r:id="rId3"/>
              </a:rPr>
              <a:t>aip.ci/ouverture-de-la-premiere-agence-datlantic-microfinance-for-africa-cote-divoire-a-yopougon-abidjan-2/</a:t>
            </a:r>
            <a:r>
              <a:rPr lang="fr-FR" dirty="0" smtClean="0">
                <a:latin typeface="Cambria" panose="02040503050406030204" pitchFamily="18" charset="0"/>
              </a:rPr>
              <a:t>  </a:t>
            </a:r>
            <a:endParaRPr lang="fr-FR" dirty="0">
              <a:latin typeface="Cambria" panose="02040503050406030204" pitchFamily="18" charset="0"/>
            </a:endParaRPr>
          </a:p>
        </p:txBody>
      </p:sp>
      <p:pic>
        <p:nvPicPr>
          <p:cNvPr id="17" name="Picture 2" descr="C:\Users\amifa\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985" y="5833757"/>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957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r>
              <a:rPr lang="fr-FR" sz="4000" b="1" dirty="0" smtClean="0">
                <a:latin typeface="Bebas Neue" pitchFamily="34" charset="0"/>
              </a:rPr>
              <a:t/>
            </a:r>
            <a:br>
              <a:rPr lang="fr-FR" sz="4000" b="1" dirty="0" smtClean="0">
                <a:latin typeface="Bebas Neue" pitchFamily="34" charset="0"/>
              </a:rPr>
            </a:br>
            <a:r>
              <a:rPr lang="fr-FR" sz="4000" b="1" dirty="0" smtClean="0">
                <a:latin typeface="Bebas Neue" pitchFamily="34" charset="0"/>
              </a:rPr>
              <a:t>Support: APA</a:t>
            </a:r>
            <a:br>
              <a:rPr lang="fr-FR" sz="4000" b="1" dirty="0" smtClean="0">
                <a:latin typeface="Bebas Neue" pitchFamily="34" charset="0"/>
              </a:rPr>
            </a:br>
            <a:endParaRPr lang="fr-FR" sz="4000" b="1" dirty="0">
              <a:solidFill>
                <a:srgbClr val="FF0000"/>
              </a:solidFill>
              <a:latin typeface="Bebas Neue" pitchFamily="34" charset="0"/>
            </a:endParaRPr>
          </a:p>
        </p:txBody>
      </p:sp>
      <p:sp>
        <p:nvSpPr>
          <p:cNvPr id="3" name="Rectangle 2"/>
          <p:cNvSpPr/>
          <p:nvPr/>
        </p:nvSpPr>
        <p:spPr>
          <a:xfrm>
            <a:off x="2286000" y="2828836"/>
            <a:ext cx="4572000" cy="369332"/>
          </a:xfrm>
          <a:prstGeom prst="rect">
            <a:avLst/>
          </a:prstGeom>
        </p:spPr>
        <p:txBody>
          <a:bodyPr>
            <a:spAutoFit/>
          </a:bodyPr>
          <a:lstStyle/>
          <a:p>
            <a:r>
              <a:rPr lang="fr-FR" dirty="0" smtClean="0"/>
              <a:t> </a:t>
            </a:r>
            <a:endParaRPr lang="fr-FR" dirty="0"/>
          </a:p>
        </p:txBody>
      </p:sp>
      <p:sp>
        <p:nvSpPr>
          <p:cNvPr id="5" name="Rectangle 4"/>
          <p:cNvSpPr/>
          <p:nvPr/>
        </p:nvSpPr>
        <p:spPr>
          <a:xfrm>
            <a:off x="495295" y="1196752"/>
            <a:ext cx="7757098" cy="369332"/>
          </a:xfrm>
          <a:prstGeom prst="rect">
            <a:avLst/>
          </a:prstGeom>
        </p:spPr>
        <p:txBody>
          <a:bodyPr wrap="square">
            <a:spAutoFit/>
          </a:bodyPr>
          <a:lstStyle/>
          <a:p>
            <a:r>
              <a:rPr lang="fr-FR" dirty="0">
                <a:latin typeface="Cambria" panose="02040503050406030204" pitchFamily="18" charset="0"/>
                <a:hlinkClick r:id="rId2"/>
              </a:rPr>
              <a:t>http://</a:t>
            </a:r>
            <a:r>
              <a:rPr lang="fr-FR" dirty="0" smtClean="0">
                <a:latin typeface="Cambria" panose="02040503050406030204" pitchFamily="18" charset="0"/>
                <a:hlinkClick r:id="rId2"/>
              </a:rPr>
              <a:t>news.abidjan.net/h/576828.html</a:t>
            </a:r>
            <a:r>
              <a:rPr lang="fr-FR" dirty="0" smtClean="0">
                <a:latin typeface="Cambria" panose="02040503050406030204" pitchFamily="18" charset="0"/>
              </a:rPr>
              <a:t>   </a:t>
            </a:r>
            <a:endParaRPr lang="fr-FR" dirty="0">
              <a:latin typeface="Cambria" panose="02040503050406030204" pitchFamily="18" charset="0"/>
            </a:endParaRPr>
          </a:p>
        </p:txBody>
      </p:sp>
      <p:pic>
        <p:nvPicPr>
          <p:cNvPr id="13" name="Image 12"/>
          <p:cNvPicPr/>
          <p:nvPr/>
        </p:nvPicPr>
        <p:blipFill rotWithShape="1">
          <a:blip r:embed="rId3"/>
          <a:srcRect l="11086" t="7930" r="12706" b="7108"/>
          <a:stretch/>
        </p:blipFill>
        <p:spPr bwMode="auto">
          <a:xfrm>
            <a:off x="524031" y="1614130"/>
            <a:ext cx="6957025" cy="4305629"/>
          </a:xfrm>
          <a:prstGeom prst="rect">
            <a:avLst/>
          </a:prstGeom>
          <a:ln>
            <a:noFill/>
          </a:ln>
          <a:extLst>
            <a:ext uri="{53640926-AAD7-44D8-BBD7-CCE9431645EC}">
              <a14:shadowObscured xmlns:a14="http://schemas.microsoft.com/office/drawing/2010/main"/>
            </a:ext>
          </a:extLst>
        </p:spPr>
      </p:pic>
      <p:pic>
        <p:nvPicPr>
          <p:cNvPr id="17" name="Picture 2" descr="C:\Users\amifa\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42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latin typeface="Bebas Neue" pitchFamily="34" charset="0"/>
              </a:rPr>
              <a:t>SUPPORT: ABIDJAN.NET</a:t>
            </a:r>
            <a:br>
              <a:rPr lang="fr-FR" sz="4000" b="1" dirty="0" smtClean="0">
                <a:latin typeface="Bebas Neue" pitchFamily="34" charset="0"/>
              </a:rPr>
            </a:br>
            <a:r>
              <a:rPr lang="fr-FR" sz="4000" b="1" dirty="0" smtClean="0">
                <a:solidFill>
                  <a:schemeClr val="accent6">
                    <a:lumMod val="75000"/>
                  </a:schemeClr>
                </a:solidFill>
                <a:latin typeface="Bebas Neue" pitchFamily="34" charset="0"/>
              </a:rPr>
              <a:t>voir lien ci-dessous</a:t>
            </a:r>
            <a:endParaRPr lang="fr-FR" sz="4000" b="1" dirty="0">
              <a:solidFill>
                <a:schemeClr val="accent6">
                  <a:lumMod val="75000"/>
                </a:schemeClr>
              </a:solidFill>
              <a:latin typeface="Bebas Neue" pitchFamily="34" charset="0"/>
            </a:endParaRPr>
          </a:p>
        </p:txBody>
      </p:sp>
      <p:sp>
        <p:nvSpPr>
          <p:cNvPr id="3" name="Rectangle 2"/>
          <p:cNvSpPr/>
          <p:nvPr/>
        </p:nvSpPr>
        <p:spPr>
          <a:xfrm>
            <a:off x="596888" y="1569920"/>
            <a:ext cx="7128792" cy="369332"/>
          </a:xfrm>
          <a:prstGeom prst="rect">
            <a:avLst/>
          </a:prstGeom>
        </p:spPr>
        <p:txBody>
          <a:bodyPr wrap="square">
            <a:spAutoFit/>
          </a:bodyPr>
          <a:lstStyle/>
          <a:p>
            <a:r>
              <a:rPr lang="fr-FR" u="sng" dirty="0">
                <a:latin typeface="Cambria" panose="02040503050406030204" pitchFamily="18" charset="0"/>
                <a:hlinkClick r:id="rId2"/>
              </a:rPr>
              <a:t>http://</a:t>
            </a:r>
            <a:r>
              <a:rPr lang="fr-FR" u="sng" dirty="0" smtClean="0">
                <a:latin typeface="Cambria" panose="02040503050406030204" pitchFamily="18" charset="0"/>
                <a:hlinkClick r:id="rId2"/>
              </a:rPr>
              <a:t>news.abidjan.net/photos/album.asp?id=27442</a:t>
            </a:r>
            <a:endParaRPr lang="fr-FR" dirty="0">
              <a:latin typeface="Cambria" panose="02040503050406030204" pitchFamily="18" charset="0"/>
            </a:endParaRPr>
          </a:p>
        </p:txBody>
      </p:sp>
      <p:pic>
        <p:nvPicPr>
          <p:cNvPr id="11" name="Image 10"/>
          <p:cNvPicPr/>
          <p:nvPr/>
        </p:nvPicPr>
        <p:blipFill rotWithShape="1">
          <a:blip r:embed="rId3"/>
          <a:srcRect l="10813" t="9492" r="12468" b="20805"/>
          <a:stretch/>
        </p:blipFill>
        <p:spPr bwMode="auto">
          <a:xfrm>
            <a:off x="596888" y="2132856"/>
            <a:ext cx="6840760" cy="3774525"/>
          </a:xfrm>
          <a:prstGeom prst="rect">
            <a:avLst/>
          </a:prstGeom>
          <a:ln>
            <a:noFill/>
          </a:ln>
          <a:extLst>
            <a:ext uri="{53640926-AAD7-44D8-BBD7-CCE9431645EC}">
              <a14:shadowObscured xmlns:a14="http://schemas.microsoft.com/office/drawing/2010/main"/>
            </a:ext>
          </a:extLst>
        </p:spPr>
      </p:pic>
      <p:pic>
        <p:nvPicPr>
          <p:cNvPr id="15" name="Picture 2" descr="C:\Users\amifa\Desktop\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110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fr-FR" dirty="0" smtClean="0"/>
              <a:t>  </a:t>
            </a:r>
          </a:p>
          <a:p>
            <a:pPr marL="0" indent="0" algn="ctr">
              <a:buNone/>
            </a:pPr>
            <a:endParaRPr lang="fr-FR" dirty="0"/>
          </a:p>
          <a:p>
            <a:pPr marL="0" indent="0" algn="ctr">
              <a:buNone/>
            </a:pPr>
            <a:r>
              <a:rPr lang="fr-FR" sz="4000" b="1" dirty="0" smtClean="0">
                <a:solidFill>
                  <a:schemeClr val="accent6">
                    <a:lumMod val="50000"/>
                  </a:schemeClr>
                </a:solidFill>
                <a:latin typeface="Bebas Neue" pitchFamily="34" charset="0"/>
              </a:rPr>
              <a:t>RADIO</a:t>
            </a:r>
            <a:r>
              <a:rPr lang="fr-FR" sz="4000" b="1" dirty="0" smtClean="0">
                <a:solidFill>
                  <a:schemeClr val="accent6">
                    <a:lumMod val="50000"/>
                  </a:schemeClr>
                </a:solidFill>
              </a:rPr>
              <a:t>  </a:t>
            </a:r>
            <a:r>
              <a:rPr lang="fr-FR" sz="4000" b="1" dirty="0" smtClean="0">
                <a:solidFill>
                  <a:schemeClr val="accent6">
                    <a:lumMod val="75000"/>
                  </a:schemeClr>
                </a:solidFill>
              </a:rPr>
              <a:t> </a:t>
            </a:r>
            <a:r>
              <a:rPr lang="fr-FR" sz="4000" b="1" dirty="0" smtClean="0"/>
              <a:t>                              </a:t>
            </a:r>
          </a:p>
          <a:p>
            <a:pPr marL="0" indent="0">
              <a:buNone/>
            </a:pPr>
            <a:endParaRPr lang="fr-FR" dirty="0"/>
          </a:p>
          <a:p>
            <a:pPr marL="0" indent="0">
              <a:buNone/>
            </a:pPr>
            <a:r>
              <a:rPr lang="fr-FR" dirty="0" smtClean="0"/>
              <a:t>                                                                                   </a:t>
            </a:r>
            <a:endParaRPr lang="fr-FR" dirty="0"/>
          </a:p>
        </p:txBody>
      </p:sp>
    </p:spTree>
    <p:extLst>
      <p:ext uri="{BB962C8B-B14F-4D97-AF65-F5344CB8AC3E}">
        <p14:creationId xmlns:p14="http://schemas.microsoft.com/office/powerpoint/2010/main" val="372361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solidFill>
                  <a:schemeClr val="accent6">
                    <a:lumMod val="50000"/>
                  </a:schemeClr>
                </a:solidFill>
                <a:latin typeface="Bebas Neue"/>
              </a:rPr>
              <a:t>SOMMAIRE</a:t>
            </a:r>
            <a:endParaRPr lang="fr-FR" sz="7200" dirty="0">
              <a:solidFill>
                <a:schemeClr val="accent6">
                  <a:lumMod val="50000"/>
                </a:schemeClr>
              </a:solidFill>
              <a:latin typeface="Bebas Neue"/>
            </a:endParaRPr>
          </a:p>
        </p:txBody>
      </p:sp>
      <p:sp>
        <p:nvSpPr>
          <p:cNvPr id="3" name="Espace réservé du contenu 2"/>
          <p:cNvSpPr>
            <a:spLocks noGrp="1"/>
          </p:cNvSpPr>
          <p:nvPr>
            <p:ph idx="1"/>
          </p:nvPr>
        </p:nvSpPr>
        <p:spPr>
          <a:xfrm>
            <a:off x="457200" y="1700808"/>
            <a:ext cx="8229600" cy="4680520"/>
          </a:xfrm>
        </p:spPr>
        <p:txBody>
          <a:bodyPr>
            <a:normAutofit/>
          </a:bodyPr>
          <a:lstStyle/>
          <a:p>
            <a:pPr>
              <a:buFont typeface="Wingdings" panose="05000000000000000000" pitchFamily="2" charset="2"/>
              <a:buChar char="§"/>
            </a:pPr>
            <a:r>
              <a:rPr lang="fr-FR" sz="2000" b="1" dirty="0" smtClean="0">
                <a:solidFill>
                  <a:schemeClr val="accent6">
                    <a:lumMod val="75000"/>
                  </a:schemeClr>
                </a:solidFill>
                <a:latin typeface="Cambria" panose="02040503050406030204" pitchFamily="18" charset="0"/>
              </a:rPr>
              <a:t>PRESSE ECRITE</a:t>
            </a:r>
          </a:p>
          <a:p>
            <a:pPr>
              <a:buBlip>
                <a:blip r:embed="rId2"/>
              </a:buBlip>
            </a:pPr>
            <a:r>
              <a:rPr lang="fr-FR" sz="2000" dirty="0" smtClean="0">
                <a:latin typeface="Cambria" panose="02040503050406030204" pitchFamily="18" charset="0"/>
              </a:rPr>
              <a:t>Notre Voie :  </a:t>
            </a:r>
            <a:r>
              <a:rPr lang="fr-FR" sz="2000" b="1" dirty="0" smtClean="0">
                <a:latin typeface="Cambria" panose="02040503050406030204" pitchFamily="18" charset="0"/>
              </a:rPr>
              <a:t>n°5192 </a:t>
            </a:r>
            <a:r>
              <a:rPr lang="fr-FR" sz="2000" b="1" dirty="0" smtClean="0">
                <a:solidFill>
                  <a:schemeClr val="accent6">
                    <a:lumMod val="75000"/>
                  </a:schemeClr>
                </a:solidFill>
                <a:latin typeface="Cambria" panose="02040503050406030204" pitchFamily="18" charset="0"/>
              </a:rPr>
              <a:t> du </a:t>
            </a:r>
            <a:r>
              <a:rPr lang="fr-FR" sz="2000" b="1" dirty="0">
                <a:solidFill>
                  <a:schemeClr val="accent6">
                    <a:lumMod val="75000"/>
                  </a:schemeClr>
                </a:solidFill>
                <a:latin typeface="Cambria" panose="02040503050406030204" pitchFamily="18" charset="0"/>
              </a:rPr>
              <a:t>Mardi 29 décembre 2015</a:t>
            </a:r>
            <a:endParaRPr lang="fr-FR" sz="2000" b="1" dirty="0" smtClean="0">
              <a:latin typeface="Cambria" panose="02040503050406030204" pitchFamily="18" charset="0"/>
            </a:endParaRPr>
          </a:p>
          <a:p>
            <a:pPr>
              <a:buBlip>
                <a:blip r:embed="rId2"/>
              </a:buBlip>
            </a:pPr>
            <a:r>
              <a:rPr lang="fr-FR" sz="2000" dirty="0" smtClean="0">
                <a:latin typeface="Cambria" panose="02040503050406030204" pitchFamily="18" charset="0"/>
              </a:rPr>
              <a:t>L’Inter :  </a:t>
            </a:r>
            <a:r>
              <a:rPr lang="fr-FR" sz="2000" b="1" dirty="0" smtClean="0">
                <a:latin typeface="Cambria" panose="02040503050406030204" pitchFamily="18" charset="0"/>
              </a:rPr>
              <a:t>n°5257 </a:t>
            </a:r>
            <a:r>
              <a:rPr lang="fr-FR" sz="2000" b="1" dirty="0" smtClean="0">
                <a:solidFill>
                  <a:schemeClr val="accent6">
                    <a:lumMod val="75000"/>
                  </a:schemeClr>
                </a:solidFill>
                <a:latin typeface="Cambria" panose="02040503050406030204" pitchFamily="18" charset="0"/>
              </a:rPr>
              <a:t>du </a:t>
            </a:r>
            <a:r>
              <a:rPr lang="fr-FR" sz="2000" b="1" dirty="0">
                <a:solidFill>
                  <a:schemeClr val="accent6">
                    <a:lumMod val="75000"/>
                  </a:schemeClr>
                </a:solidFill>
                <a:latin typeface="Cambria" panose="02040503050406030204" pitchFamily="18" charset="0"/>
              </a:rPr>
              <a:t>Lundi 28 décembre </a:t>
            </a:r>
            <a:r>
              <a:rPr lang="fr-FR" sz="2000" b="1" dirty="0" smtClean="0">
                <a:solidFill>
                  <a:schemeClr val="accent6">
                    <a:lumMod val="75000"/>
                  </a:schemeClr>
                </a:solidFill>
                <a:latin typeface="Cambria" panose="02040503050406030204" pitchFamily="18" charset="0"/>
              </a:rPr>
              <a:t>2015</a:t>
            </a:r>
            <a:endParaRPr lang="fr-FR" sz="2000" b="1" dirty="0" smtClean="0">
              <a:solidFill>
                <a:srgbClr val="FF0000"/>
              </a:solidFill>
              <a:latin typeface="Cambria" panose="02040503050406030204" pitchFamily="18" charset="0"/>
            </a:endParaRPr>
          </a:p>
          <a:p>
            <a:pPr>
              <a:buBlip>
                <a:blip r:embed="rId2"/>
              </a:buBlip>
            </a:pPr>
            <a:r>
              <a:rPr lang="fr-FR" sz="2000" dirty="0" smtClean="0">
                <a:latin typeface="Cambria" panose="02040503050406030204" pitchFamily="18" charset="0"/>
              </a:rPr>
              <a:t>Le Patriote : </a:t>
            </a:r>
            <a:r>
              <a:rPr lang="fr-FR" sz="2000" b="1" dirty="0" smtClean="0">
                <a:latin typeface="Cambria" panose="02040503050406030204" pitchFamily="18" charset="0"/>
              </a:rPr>
              <a:t>n° 4816 </a:t>
            </a:r>
            <a:r>
              <a:rPr lang="fr-FR" sz="2000" b="1" dirty="0" smtClean="0">
                <a:solidFill>
                  <a:schemeClr val="accent6">
                    <a:lumMod val="75000"/>
                  </a:schemeClr>
                </a:solidFill>
                <a:latin typeface="Cambria" panose="02040503050406030204" pitchFamily="18" charset="0"/>
              </a:rPr>
              <a:t>du Mercredi 30 décembre 2015</a:t>
            </a:r>
          </a:p>
          <a:p>
            <a:pPr>
              <a:buBlip>
                <a:blip r:embed="rId2"/>
              </a:buBlip>
            </a:pPr>
            <a:r>
              <a:rPr lang="fr-FR" sz="2000" dirty="0" smtClean="0">
                <a:latin typeface="Cambria" panose="02040503050406030204" pitchFamily="18" charset="0"/>
              </a:rPr>
              <a:t>Nord Sud : </a:t>
            </a:r>
            <a:r>
              <a:rPr lang="fr-FR" sz="2000" b="1" dirty="0">
                <a:latin typeface="Cambria" panose="02040503050406030204" pitchFamily="18" charset="0"/>
              </a:rPr>
              <a:t>n</a:t>
            </a:r>
            <a:r>
              <a:rPr lang="fr-FR" sz="2000" b="1" dirty="0" smtClean="0">
                <a:latin typeface="Cambria" panose="02040503050406030204" pitchFamily="18" charset="0"/>
              </a:rPr>
              <a:t>°3139 </a:t>
            </a:r>
            <a:r>
              <a:rPr lang="fr-FR" sz="2000" b="1" dirty="0">
                <a:solidFill>
                  <a:schemeClr val="accent6">
                    <a:lumMod val="75000"/>
                  </a:schemeClr>
                </a:solidFill>
                <a:latin typeface="Cambria" panose="02040503050406030204" pitchFamily="18" charset="0"/>
              </a:rPr>
              <a:t>d</a:t>
            </a:r>
            <a:r>
              <a:rPr lang="fr-FR" sz="2000" b="1" dirty="0" smtClean="0">
                <a:solidFill>
                  <a:schemeClr val="accent6">
                    <a:lumMod val="75000"/>
                  </a:schemeClr>
                </a:solidFill>
                <a:latin typeface="Cambria" panose="02040503050406030204" pitchFamily="18" charset="0"/>
              </a:rPr>
              <a:t>u </a:t>
            </a:r>
            <a:r>
              <a:rPr lang="fr-FR" sz="2000" b="1" dirty="0">
                <a:solidFill>
                  <a:schemeClr val="accent6">
                    <a:lumMod val="75000"/>
                  </a:schemeClr>
                </a:solidFill>
                <a:latin typeface="Cambria" panose="02040503050406030204" pitchFamily="18" charset="0"/>
              </a:rPr>
              <a:t>Mardi 5 janvier </a:t>
            </a:r>
            <a:r>
              <a:rPr lang="fr-FR" sz="2000" b="1" dirty="0" smtClean="0">
                <a:solidFill>
                  <a:schemeClr val="accent6">
                    <a:lumMod val="75000"/>
                  </a:schemeClr>
                </a:solidFill>
                <a:latin typeface="Cambria" panose="02040503050406030204" pitchFamily="18" charset="0"/>
              </a:rPr>
              <a:t>2016</a:t>
            </a:r>
            <a:endParaRPr lang="fr-FR" sz="2000" b="1" dirty="0" smtClean="0">
              <a:solidFill>
                <a:srgbClr val="FF0000"/>
              </a:solidFill>
              <a:latin typeface="Cambria" panose="02040503050406030204" pitchFamily="18" charset="0"/>
            </a:endParaRPr>
          </a:p>
          <a:p>
            <a:pPr>
              <a:buBlip>
                <a:blip r:embed="rId2"/>
              </a:buBlip>
            </a:pPr>
            <a:r>
              <a:rPr lang="fr-FR" sz="2000" dirty="0" smtClean="0">
                <a:latin typeface="Cambria" panose="02040503050406030204" pitchFamily="18" charset="0"/>
              </a:rPr>
              <a:t>L’Intelligent Abidjan : </a:t>
            </a:r>
            <a:r>
              <a:rPr lang="fr-FR" sz="2000" b="1" dirty="0">
                <a:latin typeface="Cambria" panose="02040503050406030204" pitchFamily="18" charset="0"/>
              </a:rPr>
              <a:t>A</a:t>
            </a:r>
            <a:r>
              <a:rPr lang="fr-FR" sz="2000" b="1" dirty="0" smtClean="0">
                <a:latin typeface="Cambria" panose="02040503050406030204" pitchFamily="18" charset="0"/>
              </a:rPr>
              <a:t>ttente retour</a:t>
            </a:r>
          </a:p>
          <a:p>
            <a:pPr>
              <a:buBlip>
                <a:blip r:embed="rId2"/>
              </a:buBlip>
            </a:pPr>
            <a:r>
              <a:rPr lang="fr-FR" sz="2000" dirty="0" smtClean="0">
                <a:latin typeface="Cambria" panose="02040503050406030204" pitchFamily="18" charset="0"/>
              </a:rPr>
              <a:t>Soir Info </a:t>
            </a:r>
            <a:r>
              <a:rPr lang="fr-FR" sz="2000" dirty="0">
                <a:latin typeface="Cambria" panose="02040503050406030204" pitchFamily="18" charset="0"/>
              </a:rPr>
              <a:t>: </a:t>
            </a:r>
            <a:r>
              <a:rPr lang="fr-FR" sz="2000" b="1" dirty="0" smtClean="0">
                <a:latin typeface="Cambria" panose="02040503050406030204" pitchFamily="18" charset="0"/>
              </a:rPr>
              <a:t>Attente </a:t>
            </a:r>
            <a:r>
              <a:rPr lang="fr-FR" sz="2000" b="1" dirty="0">
                <a:latin typeface="Cambria" panose="02040503050406030204" pitchFamily="18" charset="0"/>
              </a:rPr>
              <a:t>retour</a:t>
            </a:r>
            <a:endParaRPr lang="fr-FR" sz="2000" b="1" dirty="0" smtClean="0">
              <a:latin typeface="Cambria" panose="02040503050406030204" pitchFamily="18" charset="0"/>
            </a:endParaRPr>
          </a:p>
          <a:p>
            <a:pPr>
              <a:buBlip>
                <a:blip r:embed="rId2"/>
              </a:buBlip>
            </a:pPr>
            <a:r>
              <a:rPr lang="fr-FR" sz="2000" dirty="0" smtClean="0">
                <a:latin typeface="Cambria" panose="02040503050406030204" pitchFamily="18" charset="0"/>
              </a:rPr>
              <a:t>Go </a:t>
            </a:r>
            <a:r>
              <a:rPr lang="fr-FR" sz="2000" dirty="0" err="1" smtClean="0">
                <a:latin typeface="Cambria" panose="02040503050406030204" pitchFamily="18" charset="0"/>
              </a:rPr>
              <a:t>Mag</a:t>
            </a:r>
            <a:r>
              <a:rPr lang="fr-FR" sz="2000" dirty="0" smtClean="0">
                <a:latin typeface="Cambria" panose="02040503050406030204" pitchFamily="18" charset="0"/>
              </a:rPr>
              <a:t> </a:t>
            </a:r>
            <a:r>
              <a:rPr lang="fr-FR" sz="2000" dirty="0">
                <a:latin typeface="Cambria" panose="02040503050406030204" pitchFamily="18" charset="0"/>
              </a:rPr>
              <a:t>: </a:t>
            </a:r>
            <a:r>
              <a:rPr lang="fr-FR" sz="2000" b="1" dirty="0" smtClean="0">
                <a:latin typeface="Cambria" panose="02040503050406030204" pitchFamily="18" charset="0"/>
              </a:rPr>
              <a:t>Attente </a:t>
            </a:r>
            <a:r>
              <a:rPr lang="fr-FR" sz="2000" b="1" dirty="0">
                <a:latin typeface="Cambria" panose="02040503050406030204" pitchFamily="18" charset="0"/>
              </a:rPr>
              <a:t>retour</a:t>
            </a:r>
            <a:endParaRPr lang="fr-FR" sz="2000" b="1" dirty="0" smtClean="0">
              <a:latin typeface="Cambria" panose="02040503050406030204" pitchFamily="18" charset="0"/>
            </a:endParaRPr>
          </a:p>
          <a:p>
            <a:pPr marL="0" indent="0">
              <a:buNone/>
            </a:pPr>
            <a:endParaRPr lang="fr-FR" sz="2000" dirty="0" smtClean="0">
              <a:latin typeface="Cambria" panose="02040503050406030204" pitchFamily="18" charset="0"/>
            </a:endParaRPr>
          </a:p>
          <a:p>
            <a:pPr marL="0" indent="0">
              <a:buNone/>
            </a:pPr>
            <a:r>
              <a:rPr lang="fr-FR" sz="2000" b="1" dirty="0" smtClean="0">
                <a:solidFill>
                  <a:schemeClr val="accent6">
                    <a:lumMod val="75000"/>
                  </a:schemeClr>
                </a:solidFill>
                <a:latin typeface="Cambria" panose="02040503050406030204" pitchFamily="18" charset="0"/>
              </a:rPr>
              <a:t>PRESSE  HEBDOMADAIRE</a:t>
            </a:r>
          </a:p>
          <a:p>
            <a:pPr>
              <a:buBlip>
                <a:blip r:embed="rId2"/>
              </a:buBlip>
            </a:pPr>
            <a:r>
              <a:rPr lang="fr-FR" sz="2000" dirty="0">
                <a:latin typeface="Cambria" panose="02040503050406030204" pitchFamily="18" charset="0"/>
              </a:rPr>
              <a:t>Le Journal de </a:t>
            </a:r>
            <a:r>
              <a:rPr lang="fr-FR" sz="2000" dirty="0" smtClean="0">
                <a:latin typeface="Cambria" panose="02040503050406030204" pitchFamily="18" charset="0"/>
              </a:rPr>
              <a:t>l’Economie : </a:t>
            </a:r>
            <a:r>
              <a:rPr lang="fr-FR" sz="2000" dirty="0"/>
              <a:t> </a:t>
            </a:r>
            <a:r>
              <a:rPr lang="fr-FR" sz="2000" b="1" dirty="0" smtClean="0">
                <a:latin typeface="Cambria" panose="02040503050406030204" pitchFamily="18" charset="0"/>
              </a:rPr>
              <a:t>n°343 </a:t>
            </a:r>
            <a:r>
              <a:rPr lang="fr-FR" sz="2000" b="1" dirty="0" smtClean="0">
                <a:solidFill>
                  <a:schemeClr val="accent6">
                    <a:lumMod val="75000"/>
                  </a:schemeClr>
                </a:solidFill>
                <a:latin typeface="Cambria" panose="02040503050406030204" pitchFamily="18" charset="0"/>
              </a:rPr>
              <a:t>du </a:t>
            </a:r>
            <a:r>
              <a:rPr lang="fr-FR" sz="2000" b="1" dirty="0">
                <a:solidFill>
                  <a:schemeClr val="accent6">
                    <a:lumMod val="75000"/>
                  </a:schemeClr>
                </a:solidFill>
                <a:latin typeface="Cambria" panose="02040503050406030204" pitchFamily="18" charset="0"/>
              </a:rPr>
              <a:t>lundi 04 Janvier </a:t>
            </a:r>
            <a:endParaRPr lang="fr-FR" sz="2000" b="1" dirty="0" smtClean="0">
              <a:latin typeface="Cambria" panose="02040503050406030204" pitchFamily="18" charset="0"/>
            </a:endParaRPr>
          </a:p>
          <a:p>
            <a:pPr>
              <a:buBlip>
                <a:blip r:embed="rId2"/>
              </a:buBlip>
            </a:pPr>
            <a:r>
              <a:rPr lang="fr-FR" sz="2000" dirty="0" smtClean="0">
                <a:latin typeface="Cambria" panose="02040503050406030204" pitchFamily="18" charset="0"/>
              </a:rPr>
              <a:t>Jeune Afrique : </a:t>
            </a:r>
            <a:r>
              <a:rPr lang="fr-FR" sz="2000" b="1" dirty="0" smtClean="0">
                <a:latin typeface="Cambria" panose="02040503050406030204" pitchFamily="18" charset="0"/>
              </a:rPr>
              <a:t>Voir lien </a:t>
            </a:r>
            <a:r>
              <a:rPr lang="fr-FR" sz="2000" b="1" dirty="0" smtClean="0">
                <a:solidFill>
                  <a:schemeClr val="accent6">
                    <a:lumMod val="75000"/>
                  </a:schemeClr>
                </a:solidFill>
                <a:latin typeface="Cambria" panose="02040503050406030204" pitchFamily="18" charset="0"/>
              </a:rPr>
              <a:t>reçu le 28 décembre 2014</a:t>
            </a:r>
            <a:endParaRPr lang="fr-FR" sz="5500" b="1" dirty="0" smtClean="0">
              <a:solidFill>
                <a:schemeClr val="accent6">
                  <a:lumMod val="75000"/>
                </a:schemeClr>
              </a:solidFill>
              <a:latin typeface="Bebas Neue" panose="020B0606020202050201" pitchFamily="34" charset="0"/>
            </a:endParaRPr>
          </a:p>
        </p:txBody>
      </p:sp>
    </p:spTree>
    <p:extLst>
      <p:ext uri="{BB962C8B-B14F-4D97-AF65-F5344CB8AC3E}">
        <p14:creationId xmlns:p14="http://schemas.microsoft.com/office/powerpoint/2010/main" val="2088562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412776"/>
            <a:ext cx="8229600" cy="634082"/>
          </a:xfrm>
        </p:spPr>
        <p:txBody>
          <a:bodyPr>
            <a:noAutofit/>
          </a:bodyPr>
          <a:lstStyle/>
          <a:p>
            <a:pPr algn="l"/>
            <a:r>
              <a:rPr lang="fr-FR" sz="4000" b="1" dirty="0" smtClean="0">
                <a:latin typeface="Bebas Neue" pitchFamily="34" charset="0"/>
              </a:rPr>
              <a:t/>
            </a:r>
            <a:br>
              <a:rPr lang="fr-FR" sz="4000" b="1" dirty="0" smtClean="0">
                <a:latin typeface="Bebas Neue" pitchFamily="34" charset="0"/>
              </a:rPr>
            </a:br>
            <a:r>
              <a:rPr lang="fr-FR" sz="4000" b="1" dirty="0" smtClean="0">
                <a:latin typeface="Bebas Neue" pitchFamily="34" charset="0"/>
              </a:rPr>
              <a:t>Support : NOSTALGIE </a:t>
            </a:r>
            <a:br>
              <a:rPr lang="fr-FR" sz="4000" b="1" dirty="0" smtClean="0">
                <a:latin typeface="Bebas Neue" pitchFamily="34" charset="0"/>
              </a:rPr>
            </a:br>
            <a:endParaRPr lang="fr-FR" sz="4000" b="1" dirty="0">
              <a:solidFill>
                <a:srgbClr val="FF0000"/>
              </a:solidFill>
              <a:latin typeface="Bebas Neue" pitchFamily="34" charset="0"/>
            </a:endParaRPr>
          </a:p>
        </p:txBody>
      </p:sp>
      <p:sp>
        <p:nvSpPr>
          <p:cNvPr id="3" name="Rectangle 2"/>
          <p:cNvSpPr/>
          <p:nvPr/>
        </p:nvSpPr>
        <p:spPr>
          <a:xfrm>
            <a:off x="2286000" y="2828836"/>
            <a:ext cx="4572000" cy="369332"/>
          </a:xfrm>
          <a:prstGeom prst="rect">
            <a:avLst/>
          </a:prstGeom>
        </p:spPr>
        <p:txBody>
          <a:bodyPr>
            <a:spAutoFit/>
          </a:bodyPr>
          <a:lstStyle/>
          <a:p>
            <a:r>
              <a:rPr lang="fr-FR" dirty="0" smtClean="0"/>
              <a:t> </a:t>
            </a:r>
            <a:endParaRPr lang="fr-FR" dirty="0"/>
          </a:p>
        </p:txBody>
      </p:sp>
      <p:pic>
        <p:nvPicPr>
          <p:cNvPr id="4" name="FLASH ATLANTI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959149" y="1459309"/>
            <a:ext cx="609600" cy="609600"/>
          </a:xfrm>
          <a:prstGeom prst="rect">
            <a:avLst/>
          </a:prstGeom>
        </p:spPr>
      </p:pic>
      <p:sp>
        <p:nvSpPr>
          <p:cNvPr id="12" name="Titre 1"/>
          <p:cNvSpPr txBox="1">
            <a:spLocks/>
          </p:cNvSpPr>
          <p:nvPr/>
        </p:nvSpPr>
        <p:spPr>
          <a:xfrm>
            <a:off x="323528" y="3013502"/>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smtClean="0">
                <a:latin typeface="Bebas Neue" pitchFamily="34" charset="0"/>
              </a:rPr>
              <a:t/>
            </a:r>
            <a:br>
              <a:rPr lang="fr-FR" sz="4000" b="1" dirty="0" smtClean="0">
                <a:latin typeface="Bebas Neue" pitchFamily="34" charset="0"/>
              </a:rPr>
            </a:br>
            <a:r>
              <a:rPr lang="fr-FR" sz="4000" b="1" dirty="0" smtClean="0">
                <a:latin typeface="Bebas Neue" pitchFamily="34" charset="0"/>
              </a:rPr>
              <a:t>Support : FREQUENCE 2 </a:t>
            </a:r>
            <a:br>
              <a:rPr lang="fr-FR" sz="4000" b="1" dirty="0" smtClean="0">
                <a:latin typeface="Bebas Neue" pitchFamily="34" charset="0"/>
              </a:rPr>
            </a:br>
            <a:endParaRPr lang="fr-FR" sz="4000" b="1" dirty="0">
              <a:solidFill>
                <a:srgbClr val="FF0000"/>
              </a:solidFill>
              <a:latin typeface="Bebas Neue" pitchFamily="34" charset="0"/>
            </a:endParaRPr>
          </a:p>
        </p:txBody>
      </p:sp>
      <p:pic>
        <p:nvPicPr>
          <p:cNvPr id="5" name="AMIFA.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6938392" y="3063477"/>
            <a:ext cx="609600" cy="609600"/>
          </a:xfrm>
          <a:prstGeom prst="rect">
            <a:avLst/>
          </a:prstGeom>
        </p:spPr>
      </p:pic>
      <p:sp>
        <p:nvSpPr>
          <p:cNvPr id="13" name="Titre 1"/>
          <p:cNvSpPr txBox="1">
            <a:spLocks/>
          </p:cNvSpPr>
          <p:nvPr/>
        </p:nvSpPr>
        <p:spPr>
          <a:xfrm>
            <a:off x="324677" y="4653136"/>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b="1" dirty="0" smtClean="0">
                <a:latin typeface="Bebas Neue" pitchFamily="34" charset="0"/>
              </a:rPr>
              <a:t/>
            </a:r>
            <a:br>
              <a:rPr lang="fr-FR" sz="4000" b="1" dirty="0" smtClean="0">
                <a:latin typeface="Bebas Neue" pitchFamily="34" charset="0"/>
              </a:rPr>
            </a:br>
            <a:r>
              <a:rPr lang="fr-FR" sz="4000" b="1" dirty="0" smtClean="0">
                <a:latin typeface="Bebas Neue" pitchFamily="34" charset="0"/>
              </a:rPr>
              <a:t>Support : JAM FM </a:t>
            </a:r>
            <a:br>
              <a:rPr lang="fr-FR" sz="4000" b="1" dirty="0" smtClean="0">
                <a:latin typeface="Bebas Neue" pitchFamily="34" charset="0"/>
              </a:rPr>
            </a:br>
            <a:endParaRPr lang="fr-FR" sz="4000" b="1" dirty="0">
              <a:solidFill>
                <a:srgbClr val="FF0000"/>
              </a:solidFill>
              <a:latin typeface="Bebas Neue" pitchFamily="34" charset="0"/>
            </a:endParaRPr>
          </a:p>
        </p:txBody>
      </p:sp>
      <p:pic>
        <p:nvPicPr>
          <p:cNvPr id="6" name="ELT JOURNAL AMIFA.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7004653" y="4655361"/>
            <a:ext cx="609600" cy="609600"/>
          </a:xfrm>
          <a:prstGeom prst="rect">
            <a:avLst/>
          </a:prstGeom>
        </p:spPr>
      </p:pic>
      <p:pic>
        <p:nvPicPr>
          <p:cNvPr id="20" name="Picture 2" descr="C:\Users\amifa\Desktop\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505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76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01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8654"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10540" y="2636912"/>
            <a:ext cx="4824536" cy="1188133"/>
          </a:xfrm>
        </p:spPr>
        <p:txBody>
          <a:bodyPr>
            <a:normAutofit fontScale="92500" lnSpcReduction="20000"/>
          </a:bodyPr>
          <a:lstStyle/>
          <a:p>
            <a:pPr marL="0" indent="0" algn="ctr">
              <a:buNone/>
            </a:pPr>
            <a:r>
              <a:rPr lang="fr-FR" b="1" dirty="0" smtClean="0">
                <a:solidFill>
                  <a:srgbClr val="0070C0"/>
                </a:solidFill>
              </a:rPr>
              <a:t>  </a:t>
            </a:r>
          </a:p>
          <a:p>
            <a:pPr marL="0" indent="0" algn="ctr">
              <a:buNone/>
            </a:pPr>
            <a:r>
              <a:rPr lang="fr-FR" sz="4800" b="1" dirty="0" smtClean="0">
                <a:solidFill>
                  <a:schemeClr val="accent6">
                    <a:lumMod val="75000"/>
                  </a:schemeClr>
                </a:solidFill>
                <a:latin typeface="Bebas Neue" pitchFamily="34" charset="0"/>
              </a:rPr>
              <a:t>MERCI</a:t>
            </a:r>
            <a:endParaRPr lang="fr-FR" sz="4800" b="1" dirty="0">
              <a:solidFill>
                <a:schemeClr val="accent6">
                  <a:lumMod val="75000"/>
                </a:schemeClr>
              </a:solidFill>
              <a:latin typeface="Bebas Neue" pitchFamily="34" charset="0"/>
            </a:endParaRPr>
          </a:p>
        </p:txBody>
      </p:sp>
    </p:spTree>
    <p:extLst>
      <p:ext uri="{BB962C8B-B14F-4D97-AF65-F5344CB8AC3E}">
        <p14:creationId xmlns:p14="http://schemas.microsoft.com/office/powerpoint/2010/main" val="2214294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7200" dirty="0" smtClean="0">
                <a:solidFill>
                  <a:schemeClr val="accent6">
                    <a:lumMod val="50000"/>
                  </a:schemeClr>
                </a:solidFill>
                <a:latin typeface="Bebas Neue"/>
              </a:rPr>
              <a:t>SOMMAIRE</a:t>
            </a:r>
            <a:endParaRPr lang="fr-FR" sz="7200" dirty="0">
              <a:solidFill>
                <a:schemeClr val="accent6">
                  <a:lumMod val="50000"/>
                </a:schemeClr>
              </a:solidFill>
              <a:latin typeface="Bebas Neue"/>
            </a:endParaRPr>
          </a:p>
        </p:txBody>
      </p:sp>
      <p:sp>
        <p:nvSpPr>
          <p:cNvPr id="3" name="Espace réservé du contenu 2"/>
          <p:cNvSpPr>
            <a:spLocks noGrp="1"/>
          </p:cNvSpPr>
          <p:nvPr>
            <p:ph idx="1"/>
          </p:nvPr>
        </p:nvSpPr>
        <p:spPr>
          <a:xfrm>
            <a:off x="457200" y="1700808"/>
            <a:ext cx="8229600" cy="4680520"/>
          </a:xfrm>
        </p:spPr>
        <p:txBody>
          <a:bodyPr>
            <a:normAutofit fontScale="85000" lnSpcReduction="20000"/>
          </a:bodyPr>
          <a:lstStyle/>
          <a:p>
            <a:pPr>
              <a:buFont typeface="Wingdings" panose="05000000000000000000" pitchFamily="2" charset="2"/>
              <a:buChar char="§"/>
            </a:pPr>
            <a:r>
              <a:rPr lang="fr-FR" sz="2400" b="1" dirty="0" smtClean="0">
                <a:solidFill>
                  <a:schemeClr val="accent6">
                    <a:lumMod val="75000"/>
                  </a:schemeClr>
                </a:solidFill>
                <a:latin typeface="Cambria" panose="02040503050406030204" pitchFamily="18" charset="0"/>
              </a:rPr>
              <a:t>PRESSE MENSUELLE</a:t>
            </a:r>
            <a:endParaRPr lang="fr-FR" sz="2400" b="1" dirty="0">
              <a:solidFill>
                <a:schemeClr val="accent6">
                  <a:lumMod val="75000"/>
                </a:schemeClr>
              </a:solidFill>
              <a:latin typeface="Cambria" panose="02040503050406030204" pitchFamily="18" charset="0"/>
            </a:endParaRPr>
          </a:p>
          <a:p>
            <a:pPr>
              <a:buBlip>
                <a:blip r:embed="rId2"/>
              </a:buBlip>
            </a:pPr>
            <a:r>
              <a:rPr lang="fr-FR" sz="2400" dirty="0" smtClean="0">
                <a:latin typeface="Cambria" panose="02040503050406030204" pitchFamily="18" charset="0"/>
              </a:rPr>
              <a:t>Tycoon : </a:t>
            </a:r>
            <a:r>
              <a:rPr lang="fr-FR" sz="2400" b="1" dirty="0" smtClean="0">
                <a:latin typeface="Cambria" panose="02040503050406030204" pitchFamily="18" charset="0"/>
              </a:rPr>
              <a:t>prévue </a:t>
            </a:r>
            <a:r>
              <a:rPr lang="fr-FR" sz="2400" b="1" dirty="0" smtClean="0">
                <a:solidFill>
                  <a:schemeClr val="accent6">
                    <a:lumMod val="75000"/>
                  </a:schemeClr>
                </a:solidFill>
                <a:latin typeface="Cambria" panose="02040503050406030204" pitchFamily="18" charset="0"/>
              </a:rPr>
              <a:t>pour Février 2016</a:t>
            </a:r>
            <a:endParaRPr lang="fr-FR" sz="2400" b="1" dirty="0">
              <a:solidFill>
                <a:schemeClr val="accent6">
                  <a:lumMod val="75000"/>
                </a:schemeClr>
              </a:solidFill>
              <a:latin typeface="Cambria" panose="02040503050406030204" pitchFamily="18" charset="0"/>
            </a:endParaRPr>
          </a:p>
          <a:p>
            <a:pPr>
              <a:buBlip>
                <a:blip r:embed="rId2"/>
              </a:buBlip>
            </a:pPr>
            <a:r>
              <a:rPr lang="fr-FR" sz="2400" dirty="0">
                <a:latin typeface="Cambria" panose="02040503050406030204" pitchFamily="18" charset="0"/>
              </a:rPr>
              <a:t>PME </a:t>
            </a:r>
            <a:r>
              <a:rPr lang="fr-FR" sz="2400" dirty="0" smtClean="0">
                <a:latin typeface="Cambria" panose="02040503050406030204" pitchFamily="18" charset="0"/>
              </a:rPr>
              <a:t>MAG : </a:t>
            </a:r>
            <a:r>
              <a:rPr lang="fr-FR" sz="2400" b="1" dirty="0" smtClean="0">
                <a:latin typeface="Cambria" panose="02040503050406030204" pitchFamily="18" charset="0"/>
              </a:rPr>
              <a:t>prévue pour la fin du mois de Janvier</a:t>
            </a:r>
            <a:endParaRPr lang="fr-FR" sz="2400" b="1" dirty="0">
              <a:latin typeface="Cambria" panose="02040503050406030204" pitchFamily="18" charset="0"/>
            </a:endParaRPr>
          </a:p>
          <a:p>
            <a:pPr marL="0" indent="0">
              <a:buNone/>
            </a:pPr>
            <a:endParaRPr lang="fr-FR" sz="2400" dirty="0">
              <a:latin typeface="Cambria" panose="02040503050406030204" pitchFamily="18" charset="0"/>
            </a:endParaRPr>
          </a:p>
          <a:p>
            <a:pPr>
              <a:buFont typeface="Wingdings" panose="05000000000000000000" pitchFamily="2" charset="2"/>
              <a:buChar char="§"/>
            </a:pPr>
            <a:r>
              <a:rPr lang="fr-FR" sz="2400" b="1" dirty="0">
                <a:solidFill>
                  <a:schemeClr val="accent6">
                    <a:lumMod val="75000"/>
                  </a:schemeClr>
                </a:solidFill>
                <a:latin typeface="Cambria" panose="02040503050406030204" pitchFamily="18" charset="0"/>
              </a:rPr>
              <a:t>WEB</a:t>
            </a:r>
          </a:p>
          <a:p>
            <a:pPr>
              <a:buBlip>
                <a:blip r:embed="rId2"/>
              </a:buBlip>
            </a:pPr>
            <a:r>
              <a:rPr lang="fr-FR" sz="2400" dirty="0" smtClean="0">
                <a:latin typeface="Cambria" panose="02040503050406030204" pitchFamily="18" charset="0"/>
              </a:rPr>
              <a:t>AIP : </a:t>
            </a:r>
            <a:r>
              <a:rPr lang="fr-FR" sz="2400" b="1" dirty="0" smtClean="0">
                <a:latin typeface="Cambria" panose="02040503050406030204" pitchFamily="18" charset="0"/>
              </a:rPr>
              <a:t>parue </a:t>
            </a:r>
            <a:r>
              <a:rPr lang="fr-FR" sz="2400" b="1" dirty="0" smtClean="0">
                <a:solidFill>
                  <a:schemeClr val="accent6">
                    <a:lumMod val="75000"/>
                  </a:schemeClr>
                </a:solidFill>
                <a:latin typeface="Cambria" panose="02040503050406030204" pitchFamily="18" charset="0"/>
              </a:rPr>
              <a:t>le 25 décembre 2015</a:t>
            </a:r>
            <a:endParaRPr lang="fr-FR" sz="2400" b="1" dirty="0">
              <a:solidFill>
                <a:schemeClr val="accent6">
                  <a:lumMod val="75000"/>
                </a:schemeClr>
              </a:solidFill>
              <a:latin typeface="Cambria" panose="02040503050406030204" pitchFamily="18" charset="0"/>
            </a:endParaRPr>
          </a:p>
          <a:p>
            <a:pPr>
              <a:buBlip>
                <a:blip r:embed="rId2"/>
              </a:buBlip>
            </a:pPr>
            <a:r>
              <a:rPr lang="fr-FR" sz="2400" dirty="0" smtClean="0">
                <a:latin typeface="Cambria" panose="02040503050406030204" pitchFamily="18" charset="0"/>
              </a:rPr>
              <a:t>APA : </a:t>
            </a:r>
            <a:r>
              <a:rPr lang="fr-FR" sz="2400" b="1" dirty="0" smtClean="0">
                <a:latin typeface="Cambria" panose="02040503050406030204" pitchFamily="18" charset="0"/>
              </a:rPr>
              <a:t>parue </a:t>
            </a:r>
            <a:r>
              <a:rPr lang="fr-FR" sz="2400" b="1" dirty="0" smtClean="0">
                <a:solidFill>
                  <a:schemeClr val="accent6">
                    <a:lumMod val="75000"/>
                  </a:schemeClr>
                </a:solidFill>
                <a:latin typeface="Cambria" panose="02040503050406030204" pitchFamily="18" charset="0"/>
              </a:rPr>
              <a:t>le 23 décembre 2015</a:t>
            </a:r>
            <a:endParaRPr lang="fr-FR" sz="2400" dirty="0">
              <a:solidFill>
                <a:schemeClr val="accent6">
                  <a:lumMod val="75000"/>
                </a:schemeClr>
              </a:solidFill>
              <a:latin typeface="Cambria" panose="02040503050406030204" pitchFamily="18" charset="0"/>
            </a:endParaRPr>
          </a:p>
          <a:p>
            <a:pPr>
              <a:buBlip>
                <a:blip r:embed="rId2"/>
              </a:buBlip>
            </a:pPr>
            <a:r>
              <a:rPr lang="fr-FR" sz="2400" dirty="0" smtClean="0">
                <a:latin typeface="Cambria" panose="02040503050406030204" pitchFamily="18" charset="0"/>
              </a:rPr>
              <a:t>Abidjan.net : </a:t>
            </a:r>
            <a:r>
              <a:rPr lang="fr-FR" sz="2400" b="1" dirty="0" smtClean="0">
                <a:latin typeface="Cambria" panose="02040503050406030204" pitchFamily="18" charset="0"/>
              </a:rPr>
              <a:t>parue </a:t>
            </a:r>
            <a:r>
              <a:rPr lang="fr-FR" sz="2400" b="1" dirty="0" smtClean="0">
                <a:solidFill>
                  <a:schemeClr val="accent6">
                    <a:lumMod val="75000"/>
                  </a:schemeClr>
                </a:solidFill>
                <a:latin typeface="Cambria" panose="02040503050406030204" pitchFamily="18" charset="0"/>
              </a:rPr>
              <a:t>le 05 Janvier 2016</a:t>
            </a:r>
            <a:endParaRPr lang="fr-FR" sz="2400" b="1" dirty="0">
              <a:solidFill>
                <a:schemeClr val="accent6">
                  <a:lumMod val="75000"/>
                </a:schemeClr>
              </a:solidFill>
              <a:latin typeface="Cambria" panose="02040503050406030204" pitchFamily="18" charset="0"/>
            </a:endParaRPr>
          </a:p>
          <a:p>
            <a:pPr marL="0" indent="0">
              <a:buNone/>
            </a:pPr>
            <a:endParaRPr lang="fr-FR" sz="2400" b="1" dirty="0">
              <a:solidFill>
                <a:schemeClr val="tx2"/>
              </a:solidFill>
              <a:latin typeface="Cambria" panose="02040503050406030204" pitchFamily="18" charset="0"/>
            </a:endParaRPr>
          </a:p>
          <a:p>
            <a:pPr>
              <a:buFont typeface="Wingdings" panose="05000000000000000000" pitchFamily="2" charset="2"/>
              <a:buChar char="§"/>
            </a:pPr>
            <a:r>
              <a:rPr lang="fr-FR" sz="2400" b="1" dirty="0">
                <a:solidFill>
                  <a:schemeClr val="accent6">
                    <a:lumMod val="75000"/>
                  </a:schemeClr>
                </a:solidFill>
                <a:latin typeface="Cambria" panose="02040503050406030204" pitchFamily="18" charset="0"/>
              </a:rPr>
              <a:t>RADIO</a:t>
            </a:r>
          </a:p>
          <a:p>
            <a:pPr>
              <a:buBlip>
                <a:blip r:embed="rId2"/>
              </a:buBlip>
            </a:pPr>
            <a:r>
              <a:rPr lang="fr-FR" sz="2400" dirty="0">
                <a:latin typeface="Cambria" panose="02040503050406030204" pitchFamily="18" charset="0"/>
              </a:rPr>
              <a:t>Jam </a:t>
            </a:r>
            <a:r>
              <a:rPr lang="fr-FR" sz="2400" dirty="0" smtClean="0">
                <a:latin typeface="Cambria" panose="02040503050406030204" pitchFamily="18" charset="0"/>
              </a:rPr>
              <a:t>FM : </a:t>
            </a:r>
            <a:r>
              <a:rPr lang="fr-FR" sz="2400" b="1" dirty="0" smtClean="0">
                <a:latin typeface="Cambria" panose="02040503050406030204" pitchFamily="18" charset="0"/>
              </a:rPr>
              <a:t>Cf. Enregistrement </a:t>
            </a:r>
            <a:endParaRPr lang="fr-FR" sz="2400" b="1" dirty="0">
              <a:solidFill>
                <a:schemeClr val="accent6">
                  <a:lumMod val="75000"/>
                </a:schemeClr>
              </a:solidFill>
              <a:latin typeface="Cambria" panose="02040503050406030204" pitchFamily="18" charset="0"/>
            </a:endParaRPr>
          </a:p>
          <a:p>
            <a:pPr>
              <a:buBlip>
                <a:blip r:embed="rId2"/>
              </a:buBlip>
            </a:pPr>
            <a:r>
              <a:rPr lang="fr-FR" sz="2400" dirty="0" smtClean="0">
                <a:latin typeface="Cambria" panose="02040503050406030204" pitchFamily="18" charset="0"/>
              </a:rPr>
              <a:t>Nostalgie : </a:t>
            </a:r>
            <a:r>
              <a:rPr lang="fr-FR" sz="2400" b="1" dirty="0">
                <a:latin typeface="Cambria" panose="02040503050406030204" pitchFamily="18" charset="0"/>
              </a:rPr>
              <a:t>Cf. Enregistrement </a:t>
            </a:r>
            <a:endParaRPr lang="fr-FR" sz="2400" dirty="0">
              <a:latin typeface="Cambria" panose="02040503050406030204" pitchFamily="18" charset="0"/>
            </a:endParaRPr>
          </a:p>
          <a:p>
            <a:pPr>
              <a:buBlip>
                <a:blip r:embed="rId2"/>
              </a:buBlip>
            </a:pPr>
            <a:r>
              <a:rPr lang="fr-FR" sz="2400" dirty="0">
                <a:latin typeface="Cambria" panose="02040503050406030204" pitchFamily="18" charset="0"/>
              </a:rPr>
              <a:t>Fréquence </a:t>
            </a:r>
            <a:r>
              <a:rPr lang="fr-FR" sz="2400" dirty="0" smtClean="0">
                <a:latin typeface="Cambria" panose="02040503050406030204" pitchFamily="18" charset="0"/>
              </a:rPr>
              <a:t>2 : </a:t>
            </a:r>
            <a:r>
              <a:rPr lang="fr-FR" sz="2400" b="1" dirty="0">
                <a:latin typeface="Cambria" panose="02040503050406030204" pitchFamily="18" charset="0"/>
              </a:rPr>
              <a:t>Cf. Enregistrement </a:t>
            </a:r>
            <a:endParaRPr lang="fr-FR" sz="2400" dirty="0">
              <a:latin typeface="Cambria" panose="02040503050406030204" pitchFamily="18" charset="0"/>
            </a:endParaRPr>
          </a:p>
          <a:p>
            <a:pPr>
              <a:buBlip>
                <a:blip r:embed="rId2"/>
              </a:buBlip>
            </a:pPr>
            <a:r>
              <a:rPr lang="fr-FR" sz="2400" dirty="0">
                <a:latin typeface="Cambria" panose="02040503050406030204" pitchFamily="18" charset="0"/>
              </a:rPr>
              <a:t>Radio ci </a:t>
            </a:r>
            <a:r>
              <a:rPr lang="fr-FR" sz="2400" dirty="0" smtClean="0">
                <a:latin typeface="Cambria" panose="02040503050406030204" pitchFamily="18" charset="0"/>
              </a:rPr>
              <a:t>: </a:t>
            </a:r>
            <a:r>
              <a:rPr lang="fr-FR" sz="2400" b="1" dirty="0">
                <a:latin typeface="Cambria" panose="02040503050406030204" pitchFamily="18" charset="0"/>
              </a:rPr>
              <a:t>Attente retour</a:t>
            </a:r>
            <a:endParaRPr lang="fr-FR" sz="2400" dirty="0">
              <a:latin typeface="Cambria" panose="02040503050406030204" pitchFamily="18" charset="0"/>
            </a:endParaRPr>
          </a:p>
          <a:p>
            <a:pPr marL="0" indent="0">
              <a:buNone/>
            </a:pPr>
            <a:endParaRPr lang="fr-FR" sz="2000" dirty="0" smtClean="0">
              <a:solidFill>
                <a:srgbClr val="FF0000"/>
              </a:solidFill>
              <a:latin typeface="Cambria" panose="02040503050406030204" pitchFamily="18" charset="0"/>
            </a:endParaRPr>
          </a:p>
        </p:txBody>
      </p:sp>
    </p:spTree>
    <p:extLst>
      <p:ext uri="{BB962C8B-B14F-4D97-AF65-F5344CB8AC3E}">
        <p14:creationId xmlns:p14="http://schemas.microsoft.com/office/powerpoint/2010/main" val="405234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92895"/>
            <a:ext cx="8229600" cy="2808313"/>
          </a:xfrm>
        </p:spPr>
        <p:txBody>
          <a:bodyPr/>
          <a:lstStyle/>
          <a:p>
            <a:pPr marL="0" indent="0" algn="ctr">
              <a:buNone/>
            </a:pPr>
            <a:endParaRPr lang="fr-FR" dirty="0"/>
          </a:p>
          <a:p>
            <a:pPr marL="0" indent="0" algn="ctr">
              <a:buNone/>
            </a:pPr>
            <a:r>
              <a:rPr lang="fr-FR" sz="4400" b="1" dirty="0" smtClean="0">
                <a:solidFill>
                  <a:schemeClr val="accent6">
                    <a:lumMod val="50000"/>
                  </a:schemeClr>
                </a:solidFill>
                <a:latin typeface="Bebas Neue" pitchFamily="34" charset="0"/>
              </a:rPr>
              <a:t>PRESSE ECRITE</a:t>
            </a:r>
            <a:endParaRPr lang="fr-FR" sz="4400" b="1" dirty="0">
              <a:solidFill>
                <a:schemeClr val="accent6">
                  <a:lumMod val="50000"/>
                </a:schemeClr>
              </a:solidFill>
              <a:latin typeface="Bebas Neue" pitchFamily="34" charset="0"/>
            </a:endParaRPr>
          </a:p>
        </p:txBody>
      </p:sp>
    </p:spTree>
    <p:extLst>
      <p:ext uri="{BB962C8B-B14F-4D97-AF65-F5344CB8AC3E}">
        <p14:creationId xmlns:p14="http://schemas.microsoft.com/office/powerpoint/2010/main" val="3692615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smtClean="0">
                <a:latin typeface="Bebas Neue" pitchFamily="34" charset="0"/>
              </a:rPr>
              <a:t>Support:</a:t>
            </a:r>
            <a:r>
              <a:rPr lang="fr-FR" sz="4000" b="1" dirty="0" smtClean="0">
                <a:solidFill>
                  <a:schemeClr val="accent1">
                    <a:lumMod val="75000"/>
                  </a:schemeClr>
                </a:solidFill>
                <a:latin typeface="Bebas Neue" pitchFamily="34" charset="0"/>
              </a:rPr>
              <a:t> </a:t>
            </a:r>
            <a:r>
              <a:rPr lang="fr-FR" sz="4000" b="1" dirty="0" smtClean="0">
                <a:latin typeface="Bebas Neue" pitchFamily="34" charset="0"/>
              </a:rPr>
              <a:t>L’Inter, N° 5257 </a:t>
            </a:r>
            <a:br>
              <a:rPr lang="fr-FR" sz="4000" b="1" dirty="0" smtClean="0">
                <a:latin typeface="Bebas Neue" pitchFamily="34" charset="0"/>
              </a:rPr>
            </a:br>
            <a:r>
              <a:rPr lang="fr-FR" sz="4000" b="1" dirty="0" smtClean="0">
                <a:solidFill>
                  <a:schemeClr val="accent6">
                    <a:lumMod val="75000"/>
                  </a:schemeClr>
                </a:solidFill>
                <a:latin typeface="Bebas Neue" pitchFamily="34" charset="0"/>
              </a:rPr>
              <a:t>Du Lundi 28 décembre 2015</a:t>
            </a:r>
            <a:endParaRPr lang="fr-FR" sz="4000" b="1" dirty="0">
              <a:solidFill>
                <a:schemeClr val="accent6">
                  <a:lumMod val="75000"/>
                </a:schemeClr>
              </a:solidFill>
              <a:latin typeface="Bebas Neue" pitchFamily="34" charset="0"/>
            </a:endParaRPr>
          </a:p>
        </p:txBody>
      </p:sp>
      <p:pic>
        <p:nvPicPr>
          <p:cNvPr id="4100" name="Picture 4" descr="C:\Users\HP P3500\Desktop\DOC PRESSE AMIFA\AMIFA inte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9929" y="1484784"/>
            <a:ext cx="404544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amifa\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01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Autofit/>
          </a:bodyPr>
          <a:lstStyle/>
          <a:p>
            <a:r>
              <a:rPr lang="fr-FR" sz="4000" b="1" dirty="0">
                <a:latin typeface="Bebas Neue" pitchFamily="34" charset="0"/>
              </a:rPr>
              <a:t>Support</a:t>
            </a:r>
            <a:r>
              <a:rPr lang="fr-FR" sz="4000" b="1" dirty="0" smtClean="0">
                <a:latin typeface="Bebas Neue" pitchFamily="34" charset="0"/>
              </a:rPr>
              <a:t>: Notre </a:t>
            </a:r>
            <a:r>
              <a:rPr lang="fr-FR" sz="4000" b="1" dirty="0">
                <a:latin typeface="Bebas Neue" pitchFamily="34" charset="0"/>
              </a:rPr>
              <a:t>Voie, </a:t>
            </a:r>
            <a:r>
              <a:rPr lang="fr-FR" sz="4000" b="1" dirty="0" smtClean="0">
                <a:latin typeface="Bebas Neue" pitchFamily="34" charset="0"/>
              </a:rPr>
              <a:t>N° </a:t>
            </a:r>
            <a:r>
              <a:rPr lang="fr-FR" sz="4000" b="1" dirty="0">
                <a:latin typeface="Bebas Neue" pitchFamily="34" charset="0"/>
              </a:rPr>
              <a:t>5192</a:t>
            </a:r>
            <a:r>
              <a:rPr lang="fr-FR" sz="4000" b="1" dirty="0" smtClean="0">
                <a:latin typeface="Bebas Neue" pitchFamily="34" charset="0"/>
              </a:rPr>
              <a:t>,</a:t>
            </a:r>
            <a:r>
              <a:rPr lang="fr-FR" sz="4000" b="1" dirty="0" smtClean="0">
                <a:solidFill>
                  <a:schemeClr val="accent6">
                    <a:lumMod val="50000"/>
                  </a:schemeClr>
                </a:solidFill>
                <a:latin typeface="Bebas Neue" pitchFamily="34" charset="0"/>
              </a:rPr>
              <a:t/>
            </a:r>
            <a:br>
              <a:rPr lang="fr-FR" sz="4000" b="1" dirty="0" smtClean="0">
                <a:solidFill>
                  <a:schemeClr val="accent6">
                    <a:lumMod val="50000"/>
                  </a:schemeClr>
                </a:solidFill>
                <a:latin typeface="Bebas Neue" pitchFamily="34" charset="0"/>
              </a:rPr>
            </a:br>
            <a:r>
              <a:rPr lang="fr-FR" sz="4000" b="1" dirty="0" smtClean="0">
                <a:solidFill>
                  <a:schemeClr val="accent6">
                    <a:lumMod val="75000"/>
                  </a:schemeClr>
                </a:solidFill>
                <a:latin typeface="Bebas Neue" pitchFamily="34" charset="0"/>
              </a:rPr>
              <a:t>Du Mardi </a:t>
            </a:r>
            <a:r>
              <a:rPr lang="fr-FR" sz="4000" b="1" dirty="0">
                <a:solidFill>
                  <a:schemeClr val="accent6">
                    <a:lumMod val="75000"/>
                  </a:schemeClr>
                </a:solidFill>
                <a:latin typeface="Bebas Neue" pitchFamily="34" charset="0"/>
              </a:rPr>
              <a:t>29 </a:t>
            </a:r>
            <a:r>
              <a:rPr lang="fr-FR" sz="4000" b="1" dirty="0" smtClean="0">
                <a:solidFill>
                  <a:schemeClr val="accent6">
                    <a:lumMod val="75000"/>
                  </a:schemeClr>
                </a:solidFill>
                <a:latin typeface="Bebas Neue" pitchFamily="34" charset="0"/>
              </a:rPr>
              <a:t>décembre </a:t>
            </a:r>
            <a:r>
              <a:rPr lang="fr-FR" sz="4000" b="1" dirty="0">
                <a:solidFill>
                  <a:schemeClr val="accent6">
                    <a:lumMod val="75000"/>
                  </a:schemeClr>
                </a:solidFill>
                <a:latin typeface="Bebas Neue" pitchFamily="34" charset="0"/>
              </a:rPr>
              <a:t>2015</a:t>
            </a:r>
            <a:r>
              <a:rPr lang="fr-FR" sz="4000" b="1" dirty="0" smtClean="0">
                <a:latin typeface="Bebas Neue" pitchFamily="34" charset="0"/>
              </a:rPr>
              <a:t/>
            </a:r>
            <a:br>
              <a:rPr lang="fr-FR" sz="4000" b="1" dirty="0" smtClean="0">
                <a:latin typeface="Bebas Neue" pitchFamily="34" charset="0"/>
              </a:rPr>
            </a:br>
            <a:endParaRPr lang="fr-FR" sz="4000" b="1" dirty="0">
              <a:solidFill>
                <a:srgbClr val="FF0000"/>
              </a:solidFill>
              <a:latin typeface="Bebas Neue"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3778" y="2488414"/>
            <a:ext cx="6596444" cy="274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amifa\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246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09600" y="4270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4000" b="1" dirty="0" smtClean="0">
                <a:latin typeface="Bebas Neue" panose="020B0606020202050201" pitchFamily="34" charset="0"/>
              </a:rPr>
              <a:t>Support: Le Patriote N°4816</a:t>
            </a:r>
          </a:p>
          <a:p>
            <a:r>
              <a:rPr lang="fr-FR" sz="4000" b="1" dirty="0" smtClean="0">
                <a:solidFill>
                  <a:schemeClr val="accent6">
                    <a:lumMod val="75000"/>
                  </a:schemeClr>
                </a:solidFill>
                <a:latin typeface="Bebas Neue" panose="020B0606020202050201" pitchFamily="34" charset="0"/>
              </a:rPr>
              <a:t>Du mercredi 30 Décembre 2015</a:t>
            </a:r>
            <a:endParaRPr lang="fr-FR" sz="4000" b="1" dirty="0">
              <a:solidFill>
                <a:schemeClr val="accent6">
                  <a:lumMod val="75000"/>
                </a:schemeClr>
              </a:solidFill>
              <a:latin typeface="Bebas Neue" panose="020B0606020202050201" pitchFamily="34" charset="0"/>
            </a:endParaRPr>
          </a:p>
        </p:txBody>
      </p:sp>
      <p:pic>
        <p:nvPicPr>
          <p:cNvPr id="3" name="Picture 2" descr="C:\Users\HP P3500\Desktop\DOC PRESSE AMIFA\AMIFA PATRIOT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557874"/>
            <a:ext cx="7850832" cy="31087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mifa\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17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080120"/>
          </a:xfrm>
        </p:spPr>
        <p:txBody>
          <a:bodyPr>
            <a:normAutofit fontScale="90000"/>
          </a:bodyPr>
          <a:lstStyle/>
          <a:p>
            <a:r>
              <a:rPr lang="fr-FR" sz="2800" dirty="0" smtClean="0">
                <a:latin typeface="Bebas Neue" pitchFamily="34" charset="0"/>
              </a:rPr>
              <a:t/>
            </a:r>
            <a:br>
              <a:rPr lang="fr-FR" sz="2800" dirty="0" smtClean="0">
                <a:latin typeface="Bebas Neue" pitchFamily="34" charset="0"/>
              </a:rPr>
            </a:br>
            <a:r>
              <a:rPr lang="fr-FR" sz="2800" dirty="0" smtClean="0">
                <a:latin typeface="Bebas Neue" pitchFamily="34" charset="0"/>
              </a:rPr>
              <a:t/>
            </a:r>
            <a:br>
              <a:rPr lang="fr-FR" sz="2800" dirty="0" smtClean="0">
                <a:latin typeface="Bebas Neue" pitchFamily="34" charset="0"/>
              </a:rPr>
            </a:br>
            <a:r>
              <a:rPr lang="fr-FR" b="1" dirty="0" smtClean="0">
                <a:latin typeface="Bebas Neue" pitchFamily="34" charset="0"/>
              </a:rPr>
              <a:t>Support : Nord Sud, N°3139</a:t>
            </a:r>
            <a:br>
              <a:rPr lang="fr-FR" b="1" dirty="0" smtClean="0">
                <a:latin typeface="Bebas Neue" pitchFamily="34" charset="0"/>
              </a:rPr>
            </a:br>
            <a:r>
              <a:rPr lang="fr-FR" b="1" dirty="0" smtClean="0">
                <a:solidFill>
                  <a:schemeClr val="accent6">
                    <a:lumMod val="75000"/>
                  </a:schemeClr>
                </a:solidFill>
                <a:latin typeface="Bebas Neue" pitchFamily="34" charset="0"/>
              </a:rPr>
              <a:t>Du Mardi 5 janvier 2016</a:t>
            </a:r>
            <a:r>
              <a:rPr lang="fr-FR" sz="2800" dirty="0" smtClean="0">
                <a:solidFill>
                  <a:schemeClr val="accent6">
                    <a:lumMod val="75000"/>
                  </a:schemeClr>
                </a:solidFill>
                <a:latin typeface="Bebas Neue" pitchFamily="34" charset="0"/>
              </a:rPr>
              <a:t/>
            </a:r>
            <a:br>
              <a:rPr lang="fr-FR" sz="2800" dirty="0" smtClean="0">
                <a:solidFill>
                  <a:schemeClr val="accent6">
                    <a:lumMod val="75000"/>
                  </a:schemeClr>
                </a:solidFill>
                <a:latin typeface="Bebas Neue" pitchFamily="34" charset="0"/>
              </a:rPr>
            </a:br>
            <a:r>
              <a:rPr lang="fr-FR" sz="2800" dirty="0" smtClean="0">
                <a:latin typeface="Bebas Neue" pitchFamily="34" charset="0"/>
              </a:rPr>
              <a:t/>
            </a:r>
            <a:br>
              <a:rPr lang="fr-FR" sz="2800" dirty="0" smtClean="0">
                <a:latin typeface="Bebas Neue" pitchFamily="34" charset="0"/>
              </a:rPr>
            </a:br>
            <a:endParaRPr lang="fr-FR" sz="2800" dirty="0">
              <a:solidFill>
                <a:srgbClr val="FF0000"/>
              </a:solidFill>
              <a:latin typeface="Bebas Neue" pitchFamily="34" charset="0"/>
            </a:endParaRPr>
          </a:p>
        </p:txBody>
      </p:sp>
      <p:pic>
        <p:nvPicPr>
          <p:cNvPr id="5" name="Picture 2" descr="C:\Users\HP P3500\Desktop\AMIFA noud sud.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474837"/>
            <a:ext cx="4680520" cy="51750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mifa\Desktop\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985" y="5648491"/>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54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smtClean="0">
                <a:latin typeface="Bebas Neue" pitchFamily="34" charset="0"/>
              </a:rPr>
              <a:t>SUPPORT: Nouveau Réveil, </a:t>
            </a:r>
            <a:br>
              <a:rPr lang="fr-FR" sz="4000" b="1" dirty="0" smtClean="0">
                <a:latin typeface="Bebas Neue" pitchFamily="34" charset="0"/>
              </a:rPr>
            </a:br>
            <a:r>
              <a:rPr lang="fr-FR" sz="2000" b="1" dirty="0">
                <a:solidFill>
                  <a:schemeClr val="accent6">
                    <a:lumMod val="75000"/>
                  </a:schemeClr>
                </a:solidFill>
                <a:latin typeface="Cambria" panose="02040503050406030204" pitchFamily="18" charset="0"/>
              </a:rPr>
              <a:t>A</a:t>
            </a:r>
            <a:r>
              <a:rPr lang="fr-FR" sz="2000" b="1" dirty="0" smtClean="0">
                <a:solidFill>
                  <a:schemeClr val="accent6">
                    <a:lumMod val="75000"/>
                  </a:schemeClr>
                </a:solidFill>
                <a:latin typeface="Cambria" panose="02040503050406030204" pitchFamily="18" charset="0"/>
              </a:rPr>
              <a:t>rticle reçu par mail, avant sa parution  dans le journal</a:t>
            </a:r>
            <a:endParaRPr lang="fr-FR" sz="2000" b="1" dirty="0">
              <a:solidFill>
                <a:schemeClr val="accent6">
                  <a:lumMod val="75000"/>
                </a:schemeClr>
              </a:solidFill>
              <a:latin typeface="Cambria" panose="02040503050406030204" pitchFamily="18" charset="0"/>
            </a:endParaRPr>
          </a:p>
        </p:txBody>
      </p:sp>
      <p:sp>
        <p:nvSpPr>
          <p:cNvPr id="3" name="Espace réservé du contenu 2"/>
          <p:cNvSpPr>
            <a:spLocks noGrp="1"/>
          </p:cNvSpPr>
          <p:nvPr>
            <p:ph idx="1"/>
          </p:nvPr>
        </p:nvSpPr>
        <p:spPr>
          <a:solidFill>
            <a:schemeClr val="bg1">
              <a:lumMod val="85000"/>
            </a:schemeClr>
          </a:solidFill>
        </p:spPr>
        <p:txBody>
          <a:bodyPr>
            <a:normAutofit fontScale="55000" lnSpcReduction="20000"/>
          </a:bodyPr>
          <a:lstStyle/>
          <a:p>
            <a:pPr marL="0" indent="0">
              <a:buNone/>
            </a:pPr>
            <a:r>
              <a:rPr lang="fr-FR" dirty="0">
                <a:latin typeface="Cambria" panose="02040503050406030204" pitchFamily="18" charset="0"/>
              </a:rPr>
              <a:t>Microfinance</a:t>
            </a:r>
          </a:p>
          <a:p>
            <a:pPr marL="0" indent="0">
              <a:buNone/>
            </a:pPr>
            <a:r>
              <a:rPr lang="fr-FR" dirty="0">
                <a:latin typeface="Cambria" panose="02040503050406030204" pitchFamily="18" charset="0"/>
              </a:rPr>
              <a:t>Un géant s’installe à Abidjan</a:t>
            </a:r>
          </a:p>
          <a:p>
            <a:pPr marL="0" indent="0">
              <a:buNone/>
            </a:pPr>
            <a:r>
              <a:rPr lang="fr-FR" dirty="0">
                <a:latin typeface="Cambria" panose="02040503050406030204" pitchFamily="18" charset="0"/>
              </a:rPr>
              <a:t>La première agence d’Atlantique microfinance for </a:t>
            </a:r>
            <a:r>
              <a:rPr lang="fr-FR" dirty="0" err="1">
                <a:latin typeface="Cambria" panose="02040503050406030204" pitchFamily="18" charset="0"/>
              </a:rPr>
              <a:t>Africa</a:t>
            </a:r>
            <a:r>
              <a:rPr lang="fr-FR" dirty="0">
                <a:latin typeface="Cambria" panose="02040503050406030204" pitchFamily="18" charset="0"/>
              </a:rPr>
              <a:t> (</a:t>
            </a:r>
            <a:r>
              <a:rPr lang="fr-FR" dirty="0" err="1">
                <a:latin typeface="Cambria" panose="02040503050406030204" pitchFamily="18" charset="0"/>
              </a:rPr>
              <a:t>Amifa</a:t>
            </a:r>
            <a:r>
              <a:rPr lang="fr-FR" dirty="0">
                <a:latin typeface="Cambria" panose="02040503050406030204" pitchFamily="18" charset="0"/>
              </a:rPr>
              <a:t>), filiale du Groupe banque centrale populaire du Maroc a ouvert ses portes le mardi 22 décembre dernier, à Yopougon Saint André. En présence du ministre chargé de la promotion des Petites et moyennes entreprises, </a:t>
            </a:r>
            <a:r>
              <a:rPr lang="fr-FR" dirty="0" err="1">
                <a:latin typeface="Cambria" panose="02040503050406030204" pitchFamily="18" charset="0"/>
              </a:rPr>
              <a:t>Anzoumana</a:t>
            </a:r>
            <a:r>
              <a:rPr lang="fr-FR" dirty="0">
                <a:latin typeface="Cambria" panose="02040503050406030204" pitchFamily="18" charset="0"/>
              </a:rPr>
              <a:t> </a:t>
            </a:r>
            <a:r>
              <a:rPr lang="fr-FR" dirty="0" err="1">
                <a:latin typeface="Cambria" panose="02040503050406030204" pitchFamily="18" charset="0"/>
              </a:rPr>
              <a:t>Moutayé</a:t>
            </a:r>
            <a:r>
              <a:rPr lang="fr-FR" dirty="0">
                <a:latin typeface="Cambria" panose="02040503050406030204" pitchFamily="18" charset="0"/>
              </a:rPr>
              <a:t> et des hauts responsables de cette entreprise. Il s’agit pour cette entreprise de contribuer au développement de l’inclusion </a:t>
            </a:r>
            <a:r>
              <a:rPr lang="fr-FR" dirty="0" smtClean="0">
                <a:latin typeface="Cambria" panose="02040503050406030204" pitchFamily="18" charset="0"/>
              </a:rPr>
              <a:t>fin4ancière </a:t>
            </a:r>
            <a:r>
              <a:rPr lang="fr-FR" dirty="0">
                <a:latin typeface="Cambria" panose="02040503050406030204" pitchFamily="18" charset="0"/>
              </a:rPr>
              <a:t>dans 9 pays d’Afrique subsaharienne, qui bénéficieront de son expertise et de son savoir faire, dans le financement d’activités génératrices de revenues des populations les plus démunies. Selon le président du groupe banque centrale populaire, Mohamed </a:t>
            </a:r>
            <a:r>
              <a:rPr lang="fr-FR" dirty="0" err="1">
                <a:latin typeface="Cambria" panose="02040503050406030204" pitchFamily="18" charset="0"/>
              </a:rPr>
              <a:t>Benchaaboun</a:t>
            </a:r>
            <a:r>
              <a:rPr lang="fr-FR" dirty="0">
                <a:latin typeface="Cambria" panose="02040503050406030204" pitchFamily="18" charset="0"/>
              </a:rPr>
              <a:t>, a précisé que l’action de son groupe seront axées sur le financement de toute activité génératrice de revenus, qu’elle soit urbaine ou périurbaine ou rurale. L’objectif principal étant de lutter contre la précarité et de contribuer à la croissance économique des états concernés, par l’éducation financière. L’</a:t>
            </a:r>
            <a:r>
              <a:rPr lang="fr-FR" dirty="0" err="1">
                <a:latin typeface="Cambria" panose="02040503050406030204" pitchFamily="18" charset="0"/>
              </a:rPr>
              <a:t>Amifa</a:t>
            </a:r>
            <a:r>
              <a:rPr lang="fr-FR" dirty="0">
                <a:latin typeface="Cambria" panose="02040503050406030204" pitchFamily="18" charset="0"/>
              </a:rPr>
              <a:t> propose surtout des crédits solidaires, des épargnes à vue et épargnes à terme, micro assurance, transferts d’argent rapide, accompagnement sur mesure etc.</a:t>
            </a:r>
          </a:p>
          <a:p>
            <a:pPr marL="0" indent="0">
              <a:buNone/>
            </a:pPr>
            <a:r>
              <a:rPr lang="fr-FR" dirty="0">
                <a:latin typeface="Cambria" panose="02040503050406030204" pitchFamily="18" charset="0"/>
              </a:rPr>
              <a:t>SERGE AMANY</a:t>
            </a:r>
          </a:p>
          <a:p>
            <a:pPr marL="0" indent="0">
              <a:buNone/>
            </a:pPr>
            <a:endParaRPr lang="fr-FR" dirty="0"/>
          </a:p>
        </p:txBody>
      </p:sp>
      <p:pic>
        <p:nvPicPr>
          <p:cNvPr id="11" name="Picture 2" descr="C:\Users\amifa\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985" y="5833757"/>
            <a:ext cx="1687319" cy="14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34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8598</TotalTime>
  <Words>428</Words>
  <Application>Microsoft Office PowerPoint</Application>
  <PresentationFormat>Affichage à l'écran (4:3)</PresentationFormat>
  <Paragraphs>75</Paragraphs>
  <Slides>21</Slides>
  <Notes>0</Notes>
  <HiddenSlides>0</HiddenSlides>
  <MMClips>3</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SOMMAIRE</vt:lpstr>
      <vt:lpstr>SOMMAIRE</vt:lpstr>
      <vt:lpstr>Présentation PowerPoint</vt:lpstr>
      <vt:lpstr>Support: L’Inter, N° 5257  Du Lundi 28 décembre 2015</vt:lpstr>
      <vt:lpstr>Support: Notre Voie, N° 5192, Du Mardi 29 décembre 2015 </vt:lpstr>
      <vt:lpstr>Présentation PowerPoint</vt:lpstr>
      <vt:lpstr>  Support : Nord Sud, N°3139 Du Mardi 5 janvier 2016  </vt:lpstr>
      <vt:lpstr>SUPPORT: Nouveau Réveil,  Article reçu par mail, avant sa parution  dans le journal</vt:lpstr>
      <vt:lpstr>Présentation PowerPoint</vt:lpstr>
      <vt:lpstr>  SUPPORT: Le journal de l’économie, N°343 Du lundi 04 Janvier   </vt:lpstr>
      <vt:lpstr>SUPPORT: Jeune Afrique voir lien ci-dessous</vt:lpstr>
      <vt:lpstr>Présentation PowerPoint</vt:lpstr>
      <vt:lpstr>Présentation PowerPoint</vt:lpstr>
      <vt:lpstr>Présentation PowerPoint</vt:lpstr>
      <vt:lpstr> Support: AIP </vt:lpstr>
      <vt:lpstr> Support: APA </vt:lpstr>
      <vt:lpstr>SUPPORT: ABIDJAN.NET voir lien ci-dessous</vt:lpstr>
      <vt:lpstr>Présentation PowerPoint</vt:lpstr>
      <vt:lpstr> Support : NOSTALGIE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AFRICTALENT</dc:title>
  <dc:creator>HP P3500</dc:creator>
  <cp:lastModifiedBy>amifa</cp:lastModifiedBy>
  <cp:revision>88</cp:revision>
  <dcterms:created xsi:type="dcterms:W3CDTF">2014-09-23T10:48:46Z</dcterms:created>
  <dcterms:modified xsi:type="dcterms:W3CDTF">2016-01-19T11:25:34Z</dcterms:modified>
</cp:coreProperties>
</file>